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  <p:sldMasterId id="2147483722" r:id="rId2"/>
    <p:sldMasterId id="2147483724" r:id="rId3"/>
  </p:sldMasterIdLst>
  <p:notesMasterIdLst>
    <p:notesMasterId r:id="rId75"/>
  </p:notesMasterIdLst>
  <p:handoutMasterIdLst>
    <p:handoutMasterId r:id="rId76"/>
  </p:handoutMasterIdLst>
  <p:sldIdLst>
    <p:sldId id="256" r:id="rId4"/>
    <p:sldId id="297" r:id="rId5"/>
    <p:sldId id="258" r:id="rId6"/>
    <p:sldId id="330" r:id="rId7"/>
    <p:sldId id="340" r:id="rId8"/>
    <p:sldId id="338" r:id="rId9"/>
    <p:sldId id="334" r:id="rId10"/>
    <p:sldId id="260" r:id="rId11"/>
    <p:sldId id="353" r:id="rId12"/>
    <p:sldId id="296" r:id="rId13"/>
    <p:sldId id="332" r:id="rId14"/>
    <p:sldId id="333" r:id="rId15"/>
    <p:sldId id="322" r:id="rId16"/>
    <p:sldId id="324" r:id="rId17"/>
    <p:sldId id="319" r:id="rId18"/>
    <p:sldId id="321" r:id="rId19"/>
    <p:sldId id="320" r:id="rId20"/>
    <p:sldId id="355" r:id="rId21"/>
    <p:sldId id="269" r:id="rId22"/>
    <p:sldId id="354" r:id="rId23"/>
    <p:sldId id="341" r:id="rId24"/>
    <p:sldId id="342" r:id="rId25"/>
    <p:sldId id="331" r:id="rId26"/>
    <p:sldId id="343" r:id="rId27"/>
    <p:sldId id="356" r:id="rId28"/>
    <p:sldId id="325" r:id="rId29"/>
    <p:sldId id="326" r:id="rId30"/>
    <p:sldId id="274" r:id="rId31"/>
    <p:sldId id="328" r:id="rId32"/>
    <p:sldId id="327" r:id="rId33"/>
    <p:sldId id="329" r:id="rId34"/>
    <p:sldId id="308" r:id="rId35"/>
    <p:sldId id="303" r:id="rId36"/>
    <p:sldId id="309" r:id="rId37"/>
    <p:sldId id="347" r:id="rId38"/>
    <p:sldId id="310" r:id="rId39"/>
    <p:sldId id="346" r:id="rId40"/>
    <p:sldId id="311" r:id="rId41"/>
    <p:sldId id="349" r:id="rId42"/>
    <p:sldId id="345" r:id="rId43"/>
    <p:sldId id="313" r:id="rId44"/>
    <p:sldId id="357" r:id="rId45"/>
    <p:sldId id="286" r:id="rId46"/>
    <p:sldId id="268" r:id="rId47"/>
    <p:sldId id="266" r:id="rId48"/>
    <p:sldId id="318" r:id="rId49"/>
    <p:sldId id="360" r:id="rId50"/>
    <p:sldId id="265" r:id="rId51"/>
    <p:sldId id="344" r:id="rId52"/>
    <p:sldId id="348" r:id="rId53"/>
    <p:sldId id="277" r:id="rId54"/>
    <p:sldId id="278" r:id="rId55"/>
    <p:sldId id="270" r:id="rId56"/>
    <p:sldId id="259" r:id="rId57"/>
    <p:sldId id="282" r:id="rId58"/>
    <p:sldId id="304" r:id="rId59"/>
    <p:sldId id="262" r:id="rId60"/>
    <p:sldId id="263" r:id="rId61"/>
    <p:sldId id="358" r:id="rId62"/>
    <p:sldId id="294" r:id="rId63"/>
    <p:sldId id="359" r:id="rId64"/>
    <p:sldId id="292" r:id="rId65"/>
    <p:sldId id="283" r:id="rId66"/>
    <p:sldId id="361" r:id="rId67"/>
    <p:sldId id="350" r:id="rId68"/>
    <p:sldId id="305" r:id="rId69"/>
    <p:sldId id="295" r:id="rId70"/>
    <p:sldId id="280" r:id="rId71"/>
    <p:sldId id="290" r:id="rId72"/>
    <p:sldId id="317" r:id="rId73"/>
    <p:sldId id="291" r:id="rId74"/>
  </p:sldIdLst>
  <p:sldSz cx="9144000" cy="6858000" type="screen4x3"/>
  <p:notesSz cx="9926638" cy="6797675"/>
  <p:custDataLst>
    <p:tags r:id="rId77"/>
  </p:custDataLst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" pitchFamily="34" charset="0"/>
        <a:ea typeface="MS PGothic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" pitchFamily="34" charset="0"/>
        <a:ea typeface="MS PGothic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" pitchFamily="34" charset="0"/>
        <a:ea typeface="MS PGothic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" pitchFamily="34" charset="0"/>
        <a:ea typeface="MS PGothic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Lucida Sans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Lucida Sans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Lucida Sans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Lucida Sans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Lucida Sans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900"/>
    <a:srgbClr val="6600CC"/>
    <a:srgbClr val="808000"/>
    <a:srgbClr val="CCECFF"/>
    <a:srgbClr val="66CCFF"/>
    <a:srgbClr val="CCFF99"/>
    <a:srgbClr val="FF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D0E75-DEDB-4789-BE6E-CF3A3351FC17}" v="233" dt="2018-07-02T17:00:55.543"/>
    <p1510:client id="{2AFD076E-654E-40F7-ACAC-7F8F998C56F9}" v="80" dt="2018-07-05T10:46:49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81" autoAdjust="0"/>
    <p:restoredTop sz="94669" autoAdjust="0"/>
  </p:normalViewPr>
  <p:slideViewPr>
    <p:cSldViewPr>
      <p:cViewPr varScale="1">
        <p:scale>
          <a:sx n="70" d="100"/>
          <a:sy n="70" d="100"/>
        </p:scale>
        <p:origin x="756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7608"/>
    </p:cViewPr>
  </p:sorterViewPr>
  <p:notesViewPr>
    <p:cSldViewPr>
      <p:cViewPr varScale="1">
        <p:scale>
          <a:sx n="52" d="100"/>
          <a:sy n="52" d="100"/>
        </p:scale>
        <p:origin x="-1644" y="-84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handoutMaster" Target="handoutMasters/handoutMaster1.xml"/><Relationship Id="rId84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85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ve-Ayland C.I." userId="S::cica1d14@soton.ac.uk::3e053c9d-6751-4043-abc2-632e94784ab9" providerId="AD" clId="Web-{BFCF8368-A919-4E09-A69E-BEA91078E696}"/>
    <pc:docChg chg="addSld delSld modSld">
      <pc:chgData name="Cave-Ayland C.I." userId="S::cica1d14@soton.ac.uk::3e053c9d-6751-4043-abc2-632e94784ab9" providerId="AD" clId="Web-{BFCF8368-A919-4E09-A69E-BEA91078E696}" dt="2018-07-03T16:42:12.867" v="218"/>
      <pc:docMkLst>
        <pc:docMk/>
      </pc:docMkLst>
      <pc:sldChg chg="del">
        <pc:chgData name="Cave-Ayland C.I." userId="S::cica1d14@soton.ac.uk::3e053c9d-6751-4043-abc2-632e94784ab9" providerId="AD" clId="Web-{BFCF8368-A919-4E09-A69E-BEA91078E696}" dt="2018-07-03T16:42:12.867" v="218"/>
        <pc:sldMkLst>
          <pc:docMk/>
          <pc:sldMk cId="1794452609" sldId="312"/>
        </pc:sldMkLst>
      </pc:sldChg>
      <pc:sldChg chg="modSp">
        <pc:chgData name="Cave-Ayland C.I." userId="S::cica1d14@soton.ac.uk::3e053c9d-6751-4043-abc2-632e94784ab9" providerId="AD" clId="Web-{BFCF8368-A919-4E09-A69E-BEA91078E696}" dt="2018-07-03T16:06:59.775" v="33" actId="20577"/>
        <pc:sldMkLst>
          <pc:docMk/>
          <pc:sldMk cId="699404623" sldId="326"/>
        </pc:sldMkLst>
        <pc:spChg chg="mod">
          <ac:chgData name="Cave-Ayland C.I." userId="S::cica1d14@soton.ac.uk::3e053c9d-6751-4043-abc2-632e94784ab9" providerId="AD" clId="Web-{BFCF8368-A919-4E09-A69E-BEA91078E696}" dt="2018-07-03T16:06:59.775" v="33" actId="20577"/>
          <ac:spMkLst>
            <pc:docMk/>
            <pc:sldMk cId="699404623" sldId="326"/>
            <ac:spMk id="5" creationId="{00000000-0000-0000-0000-000000000000}"/>
          </ac:spMkLst>
        </pc:spChg>
        <pc:spChg chg="mod">
          <ac:chgData name="Cave-Ayland C.I." userId="S::cica1d14@soton.ac.uk::3e053c9d-6751-4043-abc2-632e94784ab9" providerId="AD" clId="Web-{BFCF8368-A919-4E09-A69E-BEA91078E696}" dt="2018-07-03T16:06:45.041" v="32" actId="20577"/>
          <ac:spMkLst>
            <pc:docMk/>
            <pc:sldMk cId="699404623" sldId="326"/>
            <ac:spMk id="19462" creationId="{00000000-0000-0000-0000-000000000000}"/>
          </ac:spMkLst>
        </pc:spChg>
      </pc:sldChg>
      <pc:sldChg chg="modSp">
        <pc:chgData name="Cave-Ayland C.I." userId="S::cica1d14@soton.ac.uk::3e053c9d-6751-4043-abc2-632e94784ab9" providerId="AD" clId="Web-{BFCF8368-A919-4E09-A69E-BEA91078E696}" dt="2018-07-03T16:06:06.197" v="29" actId="20577"/>
        <pc:sldMkLst>
          <pc:docMk/>
          <pc:sldMk cId="1422711384" sldId="342"/>
        </pc:sldMkLst>
        <pc:spChg chg="mod">
          <ac:chgData name="Cave-Ayland C.I." userId="S::cica1d14@soton.ac.uk::3e053c9d-6751-4043-abc2-632e94784ab9" providerId="AD" clId="Web-{BFCF8368-A919-4E09-A69E-BEA91078E696}" dt="2018-07-03T16:06:06.197" v="29" actId="20577"/>
          <ac:spMkLst>
            <pc:docMk/>
            <pc:sldMk cId="1422711384" sldId="342"/>
            <ac:spMk id="3" creationId="{00000000-0000-0000-0000-000000000000}"/>
          </ac:spMkLst>
        </pc:spChg>
      </pc:sldChg>
      <pc:sldChg chg="addSp modSp new">
        <pc:chgData name="Cave-Ayland C.I." userId="S::cica1d14@soton.ac.uk::3e053c9d-6751-4043-abc2-632e94784ab9" providerId="AD" clId="Web-{BFCF8368-A919-4E09-A69E-BEA91078E696}" dt="2018-07-03T16:21:39.801" v="215" actId="20577"/>
        <pc:sldMkLst>
          <pc:docMk/>
          <pc:sldMk cId="2789741295" sldId="356"/>
        </pc:sldMkLst>
        <pc:spChg chg="mod">
          <ac:chgData name="Cave-Ayland C.I." userId="S::cica1d14@soton.ac.uk::3e053c9d-6751-4043-abc2-632e94784ab9" providerId="AD" clId="Web-{BFCF8368-A919-4E09-A69E-BEA91078E696}" dt="2018-07-03T16:09:21.977" v="46" actId="20577"/>
          <ac:spMkLst>
            <pc:docMk/>
            <pc:sldMk cId="2789741295" sldId="356"/>
            <ac:spMk id="2" creationId="{6F38B752-DCCC-4655-A361-D8803238900C}"/>
          </ac:spMkLst>
        </pc:spChg>
        <pc:spChg chg="add mod">
          <ac:chgData name="Cave-Ayland C.I." userId="S::cica1d14@soton.ac.uk::3e053c9d-6751-4043-abc2-632e94784ab9" providerId="AD" clId="Web-{BFCF8368-A919-4E09-A69E-BEA91078E696}" dt="2018-07-03T16:21:39.801" v="215" actId="20577"/>
          <ac:spMkLst>
            <pc:docMk/>
            <pc:sldMk cId="2789741295" sldId="356"/>
            <ac:spMk id="6" creationId="{43F4222A-AFD9-420B-BDCB-6523D364FA8E}"/>
          </ac:spMkLst>
        </pc:spChg>
      </pc:sldChg>
    </pc:docChg>
  </pc:docChgLst>
  <pc:docChgLst>
    <pc:chgData name="Cave-Ayland C.I." userId="S::cica1d14@soton.ac.uk::3e053c9d-6751-4043-abc2-632e94784ab9" providerId="AD" clId="Web-{86ED0E75-DEDB-4789-BE6E-CF3A3351FC17}"/>
    <pc:docChg chg="modSld">
      <pc:chgData name="Cave-Ayland C.I." userId="S::cica1d14@soton.ac.uk::3e053c9d-6751-4043-abc2-632e94784ab9" providerId="AD" clId="Web-{86ED0E75-DEDB-4789-BE6E-CF3A3351FC17}" dt="2018-07-02T17:00:55.543" v="266" actId="20577"/>
      <pc:docMkLst>
        <pc:docMk/>
      </pc:docMkLst>
      <pc:sldChg chg="modSp">
        <pc:chgData name="Cave-Ayland C.I." userId="S::cica1d14@soton.ac.uk::3e053c9d-6751-4043-abc2-632e94784ab9" providerId="AD" clId="Web-{86ED0E75-DEDB-4789-BE6E-CF3A3351FC17}" dt="2018-07-02T15:48:25.460" v="0" actId="20577"/>
        <pc:sldMkLst>
          <pc:docMk/>
          <pc:sldMk cId="0" sldId="256"/>
        </pc:sldMkLst>
        <pc:spChg chg="mod">
          <ac:chgData name="Cave-Ayland C.I." userId="S::cica1d14@soton.ac.uk::3e053c9d-6751-4043-abc2-632e94784ab9" providerId="AD" clId="Web-{86ED0E75-DEDB-4789-BE6E-CF3A3351FC17}" dt="2018-07-02T15:48:25.460" v="0" actId="20577"/>
          <ac:spMkLst>
            <pc:docMk/>
            <pc:sldMk cId="0" sldId="256"/>
            <ac:spMk id="6146" creationId="{00000000-0000-0000-0000-000000000000}"/>
          </ac:spMkLst>
        </pc:spChg>
      </pc:sldChg>
      <pc:sldChg chg="modSp">
        <pc:chgData name="Cave-Ayland C.I." userId="S::cica1d14@soton.ac.uk::3e053c9d-6751-4043-abc2-632e94784ab9" providerId="AD" clId="Web-{86ED0E75-DEDB-4789-BE6E-CF3A3351FC17}" dt="2018-07-02T15:48:47.211" v="15" actId="20577"/>
        <pc:sldMkLst>
          <pc:docMk/>
          <pc:sldMk cId="0" sldId="258"/>
        </pc:sldMkLst>
        <pc:spChg chg="mod">
          <ac:chgData name="Cave-Ayland C.I." userId="S::cica1d14@soton.ac.uk::3e053c9d-6751-4043-abc2-632e94784ab9" providerId="AD" clId="Web-{86ED0E75-DEDB-4789-BE6E-CF3A3351FC17}" dt="2018-07-02T15:48:47.211" v="15" actId="20577"/>
          <ac:spMkLst>
            <pc:docMk/>
            <pc:sldMk cId="0" sldId="258"/>
            <ac:spMk id="7174" creationId="{00000000-0000-0000-0000-000000000000}"/>
          </ac:spMkLst>
        </pc:spChg>
      </pc:sldChg>
      <pc:sldChg chg="modSp">
        <pc:chgData name="Cave-Ayland C.I." userId="S::cica1d14@soton.ac.uk::3e053c9d-6751-4043-abc2-632e94784ab9" providerId="AD" clId="Web-{86ED0E75-DEDB-4789-BE6E-CF3A3351FC17}" dt="2018-07-02T15:49:49.636" v="57" actId="20577"/>
        <pc:sldMkLst>
          <pc:docMk/>
          <pc:sldMk cId="0" sldId="260"/>
        </pc:sldMkLst>
        <pc:spChg chg="mod">
          <ac:chgData name="Cave-Ayland C.I." userId="S::cica1d14@soton.ac.uk::3e053c9d-6751-4043-abc2-632e94784ab9" providerId="AD" clId="Web-{86ED0E75-DEDB-4789-BE6E-CF3A3351FC17}" dt="2018-07-02T15:49:06.478" v="22" actId="20577"/>
          <ac:spMkLst>
            <pc:docMk/>
            <pc:sldMk cId="0" sldId="260"/>
            <ac:spMk id="90186" creationId="{00000000-0000-0000-0000-000000000000}"/>
          </ac:spMkLst>
        </pc:spChg>
        <pc:spChg chg="mod">
          <ac:chgData name="Cave-Ayland C.I." userId="S::cica1d14@soton.ac.uk::3e053c9d-6751-4043-abc2-632e94784ab9" providerId="AD" clId="Web-{86ED0E75-DEDB-4789-BE6E-CF3A3351FC17}" dt="2018-07-02T15:49:10.587" v="26" actId="20577"/>
          <ac:spMkLst>
            <pc:docMk/>
            <pc:sldMk cId="0" sldId="260"/>
            <ac:spMk id="90187" creationId="{00000000-0000-0000-0000-000000000000}"/>
          </ac:spMkLst>
        </pc:spChg>
        <pc:spChg chg="mod">
          <ac:chgData name="Cave-Ayland C.I." userId="S::cica1d14@soton.ac.uk::3e053c9d-6751-4043-abc2-632e94784ab9" providerId="AD" clId="Web-{86ED0E75-DEDB-4789-BE6E-CF3A3351FC17}" dt="2018-07-02T15:49:49.636" v="57" actId="20577"/>
          <ac:spMkLst>
            <pc:docMk/>
            <pc:sldMk cId="0" sldId="260"/>
            <ac:spMk id="90188" creationId="{00000000-0000-0000-0000-000000000000}"/>
          </ac:spMkLst>
        </pc:spChg>
        <pc:spChg chg="mod">
          <ac:chgData name="Cave-Ayland C.I." userId="S::cica1d14@soton.ac.uk::3e053c9d-6751-4043-abc2-632e94784ab9" providerId="AD" clId="Web-{86ED0E75-DEDB-4789-BE6E-CF3A3351FC17}" dt="2018-07-02T15:49:29.854" v="34" actId="20577"/>
          <ac:spMkLst>
            <pc:docMk/>
            <pc:sldMk cId="0" sldId="260"/>
            <ac:spMk id="90189" creationId="{00000000-0000-0000-0000-000000000000}"/>
          </ac:spMkLst>
        </pc:spChg>
      </pc:sldChg>
      <pc:sldChg chg="addSp delSp modSp">
        <pc:chgData name="Cave-Ayland C.I." userId="S::cica1d14@soton.ac.uk::3e053c9d-6751-4043-abc2-632e94784ab9" providerId="AD" clId="Web-{86ED0E75-DEDB-4789-BE6E-CF3A3351FC17}" dt="2018-07-02T16:26:41.417" v="264" actId="20577"/>
        <pc:sldMkLst>
          <pc:docMk/>
          <pc:sldMk cId="4210196157" sldId="296"/>
        </pc:sldMkLst>
        <pc:spChg chg="add del">
          <ac:chgData name="Cave-Ayland C.I." userId="S::cica1d14@soton.ac.uk::3e053c9d-6751-4043-abc2-632e94784ab9" providerId="AD" clId="Web-{86ED0E75-DEDB-4789-BE6E-CF3A3351FC17}" dt="2018-07-02T16:12:00.880" v="104"/>
          <ac:spMkLst>
            <pc:docMk/>
            <pc:sldMk cId="4210196157" sldId="296"/>
            <ac:spMk id="10" creationId="{0038506F-9568-4AD1-BD48-D5ED47BB4A02}"/>
          </ac:spMkLst>
        </pc:spChg>
        <pc:spChg chg="mod">
          <ac:chgData name="Cave-Ayland C.I." userId="S::cica1d14@soton.ac.uk::3e053c9d-6751-4043-abc2-632e94784ab9" providerId="AD" clId="Web-{86ED0E75-DEDB-4789-BE6E-CF3A3351FC17}" dt="2018-07-02T15:53:10.473" v="61" actId="20577"/>
          <ac:spMkLst>
            <pc:docMk/>
            <pc:sldMk cId="4210196157" sldId="296"/>
            <ac:spMk id="35843" creationId="{00000000-0000-0000-0000-000000000000}"/>
          </ac:spMkLst>
        </pc:spChg>
        <pc:spChg chg="mod">
          <ac:chgData name="Cave-Ayland C.I." userId="S::cica1d14@soton.ac.uk::3e053c9d-6751-4043-abc2-632e94784ab9" providerId="AD" clId="Web-{86ED0E75-DEDB-4789-BE6E-CF3A3351FC17}" dt="2018-07-02T16:26:41.417" v="264" actId="20577"/>
          <ac:spMkLst>
            <pc:docMk/>
            <pc:sldMk cId="4210196157" sldId="296"/>
            <ac:spMk id="35844" creationId="{00000000-0000-0000-0000-000000000000}"/>
          </ac:spMkLst>
        </pc:spChg>
      </pc:sldChg>
      <pc:sldChg chg="modSp">
        <pc:chgData name="Cave-Ayland C.I." userId="S::cica1d14@soton.ac.uk::3e053c9d-6751-4043-abc2-632e94784ab9" providerId="AD" clId="Web-{86ED0E75-DEDB-4789-BE6E-CF3A3351FC17}" dt="2018-07-02T17:00:55.543" v="266" actId="20577"/>
        <pc:sldMkLst>
          <pc:docMk/>
          <pc:sldMk cId="1422711384" sldId="342"/>
        </pc:sldMkLst>
        <pc:spChg chg="mod">
          <ac:chgData name="Cave-Ayland C.I." userId="S::cica1d14@soton.ac.uk::3e053c9d-6751-4043-abc2-632e94784ab9" providerId="AD" clId="Web-{86ED0E75-DEDB-4789-BE6E-CF3A3351FC17}" dt="2018-07-02T17:00:55.543" v="266" actId="20577"/>
          <ac:spMkLst>
            <pc:docMk/>
            <pc:sldMk cId="1422711384" sldId="342"/>
            <ac:spMk id="3" creationId="{00000000-0000-0000-0000-000000000000}"/>
          </ac:spMkLst>
        </pc:spChg>
      </pc:sldChg>
    </pc:docChg>
  </pc:docChgLst>
  <pc:docChgLst>
    <pc:chgData name="Cave-Ayland C.I." userId="S::cica1d14@soton.ac.uk::3e053c9d-6751-4043-abc2-632e94784ab9" providerId="AD" clId="Web-{2AFD076E-654E-40F7-ACAC-7F8F998C56F9}"/>
    <pc:docChg chg="delSld modSld">
      <pc:chgData name="Cave-Ayland C.I." userId="S::cica1d14@soton.ac.uk::3e053c9d-6751-4043-abc2-632e94784ab9" providerId="AD" clId="Web-{2AFD076E-654E-40F7-ACAC-7F8F998C56F9}" dt="2018-07-05T16:42:05.934" v="238" actId="20577"/>
      <pc:docMkLst>
        <pc:docMk/>
      </pc:docMkLst>
      <pc:sldChg chg="modSp">
        <pc:chgData name="Cave-Ayland C.I." userId="S::cica1d14@soton.ac.uk::3e053c9d-6751-4043-abc2-632e94784ab9" providerId="AD" clId="Web-{2AFD076E-654E-40F7-ACAC-7F8F998C56F9}" dt="2018-07-05T16:33:35.361" v="214" actId="20577"/>
        <pc:sldMkLst>
          <pc:docMk/>
          <pc:sldMk cId="0" sldId="259"/>
        </pc:sldMkLst>
        <pc:spChg chg="mod">
          <ac:chgData name="Cave-Ayland C.I." userId="S::cica1d14@soton.ac.uk::3e053c9d-6751-4043-abc2-632e94784ab9" providerId="AD" clId="Web-{2AFD076E-654E-40F7-ACAC-7F8F998C56F9}" dt="2018-07-05T16:33:35.361" v="214" actId="20577"/>
          <ac:spMkLst>
            <pc:docMk/>
            <pc:sldMk cId="0" sldId="259"/>
            <ac:spMk id="23558" creationId="{00000000-0000-0000-0000-000000000000}"/>
          </ac:spMkLst>
        </pc:spChg>
      </pc:sldChg>
      <pc:sldChg chg="modSp">
        <pc:chgData name="Cave-Ayland C.I." userId="S::cica1d14@soton.ac.uk::3e053c9d-6751-4043-abc2-632e94784ab9" providerId="AD" clId="Web-{2AFD076E-654E-40F7-ACAC-7F8F998C56F9}" dt="2018-07-05T16:42:05.934" v="238" actId="20577"/>
        <pc:sldMkLst>
          <pc:docMk/>
          <pc:sldMk cId="0" sldId="262"/>
        </pc:sldMkLst>
        <pc:spChg chg="mod">
          <ac:chgData name="Cave-Ayland C.I." userId="S::cica1d14@soton.ac.uk::3e053c9d-6751-4043-abc2-632e94784ab9" providerId="AD" clId="Web-{2AFD076E-654E-40F7-ACAC-7F8F998C56F9}" dt="2018-07-05T16:42:05.934" v="238" actId="20577"/>
          <ac:spMkLst>
            <pc:docMk/>
            <pc:sldMk cId="0" sldId="262"/>
            <ac:spMk id="9" creationId="{00000000-0000-0000-0000-000000000000}"/>
          </ac:spMkLst>
        </pc:spChg>
        <pc:spChg chg="mod">
          <ac:chgData name="Cave-Ayland C.I." userId="S::cica1d14@soton.ac.uk::3e053c9d-6751-4043-abc2-632e94784ab9" providerId="AD" clId="Web-{2AFD076E-654E-40F7-ACAC-7F8F998C56F9}" dt="2018-07-05T16:37:27.891" v="236" actId="20577"/>
          <ac:spMkLst>
            <pc:docMk/>
            <pc:sldMk cId="0" sldId="262"/>
            <ac:spMk id="28679" creationId="{00000000-0000-0000-0000-000000000000}"/>
          </ac:spMkLst>
        </pc:spChg>
      </pc:sldChg>
      <pc:sldChg chg="addSp delSp modSp">
        <pc:chgData name="Cave-Ayland C.I." userId="S::cica1d14@soton.ac.uk::3e053c9d-6751-4043-abc2-632e94784ab9" providerId="AD" clId="Web-{2AFD076E-654E-40F7-ACAC-7F8F998C56F9}" dt="2018-07-05T16:28:39.210" v="167" actId="20577"/>
        <pc:sldMkLst>
          <pc:docMk/>
          <pc:sldMk cId="0" sldId="266"/>
        </pc:sldMkLst>
        <pc:spChg chg="add mod">
          <ac:chgData name="Cave-Ayland C.I." userId="S::cica1d14@soton.ac.uk::3e053c9d-6751-4043-abc2-632e94784ab9" providerId="AD" clId="Web-{2AFD076E-654E-40F7-ACAC-7F8F998C56F9}" dt="2018-07-05T16:28:39.210" v="167" actId="20577"/>
          <ac:spMkLst>
            <pc:docMk/>
            <pc:sldMk cId="0" sldId="266"/>
            <ac:spMk id="5" creationId="{A850985A-6EDD-4F95-9F36-4941ECBC5851}"/>
          </ac:spMkLst>
        </pc:spChg>
        <pc:spChg chg="add mod">
          <ac:chgData name="Cave-Ayland C.I." userId="S::cica1d14@soton.ac.uk::3e053c9d-6751-4043-abc2-632e94784ab9" providerId="AD" clId="Web-{2AFD076E-654E-40F7-ACAC-7F8F998C56F9}" dt="2018-07-05T16:28:14.318" v="145" actId="1076"/>
          <ac:spMkLst>
            <pc:docMk/>
            <pc:sldMk cId="0" sldId="266"/>
            <ac:spMk id="6" creationId="{74493DA0-B92F-4922-A915-9743EF12F972}"/>
          </ac:spMkLst>
        </pc:spChg>
        <pc:spChg chg="add mod">
          <ac:chgData name="Cave-Ayland C.I." userId="S::cica1d14@soton.ac.uk::3e053c9d-6751-4043-abc2-632e94784ab9" providerId="AD" clId="Web-{2AFD076E-654E-40F7-ACAC-7F8F998C56F9}" dt="2018-07-05T10:46:48.607" v="79" actId="20577"/>
          <ac:spMkLst>
            <pc:docMk/>
            <pc:sldMk cId="0" sldId="266"/>
            <ac:spMk id="11" creationId="{3CACC934-678F-4E43-B232-7F188B10C210}"/>
          </ac:spMkLst>
        </pc:spChg>
        <pc:spChg chg="add mod">
          <ac:chgData name="Cave-Ayland C.I." userId="S::cica1d14@soton.ac.uk::3e053c9d-6751-4043-abc2-632e94784ab9" providerId="AD" clId="Web-{2AFD076E-654E-40F7-ACAC-7F8F998C56F9}" dt="2018-07-05T10:46:44.576" v="74" actId="20577"/>
          <ac:spMkLst>
            <pc:docMk/>
            <pc:sldMk cId="0" sldId="266"/>
            <ac:spMk id="12" creationId="{32209266-5A55-4952-B2BC-81033ABE90F2}"/>
          </ac:spMkLst>
        </pc:spChg>
        <pc:spChg chg="del">
          <ac:chgData name="Cave-Ayland C.I." userId="S::cica1d14@soton.ac.uk::3e053c9d-6751-4043-abc2-632e94784ab9" providerId="AD" clId="Web-{2AFD076E-654E-40F7-ACAC-7F8F998C56F9}" dt="2018-07-05T10:44:06.999" v="16"/>
          <ac:spMkLst>
            <pc:docMk/>
            <pc:sldMk cId="0" sldId="266"/>
            <ac:spMk id="13327" creationId="{00000000-0000-0000-0000-000000000000}"/>
          </ac:spMkLst>
        </pc:spChg>
        <pc:grpChg chg="del">
          <ac:chgData name="Cave-Ayland C.I." userId="S::cica1d14@soton.ac.uk::3e053c9d-6751-4043-abc2-632e94784ab9" providerId="AD" clId="Web-{2AFD076E-654E-40F7-ACAC-7F8F998C56F9}" dt="2018-07-05T16:26:38.750" v="127"/>
          <ac:grpSpMkLst>
            <pc:docMk/>
            <pc:sldMk cId="0" sldId="266"/>
            <ac:grpSpMk id="2" creationId="{00000000-0000-0000-0000-000000000000}"/>
          </ac:grpSpMkLst>
        </pc:grpChg>
        <pc:grpChg chg="del mod">
          <ac:chgData name="Cave-Ayland C.I." userId="S::cica1d14@soton.ac.uk::3e053c9d-6751-4043-abc2-632e94784ab9" providerId="AD" clId="Web-{2AFD076E-654E-40F7-ACAC-7F8F998C56F9}" dt="2018-07-05T10:41:55.922" v="8"/>
          <ac:grpSpMkLst>
            <pc:docMk/>
            <pc:sldMk cId="0" sldId="266"/>
            <ac:grpSpMk id="13318" creationId="{00000000-0000-0000-0000-000000000000}"/>
          </ac:grpSpMkLst>
        </pc:grpChg>
        <pc:grpChg chg="add del mod">
          <ac:chgData name="Cave-Ayland C.I." userId="S::cica1d14@soton.ac.uk::3e053c9d-6751-4043-abc2-632e94784ab9" providerId="AD" clId="Web-{2AFD076E-654E-40F7-ACAC-7F8F998C56F9}" dt="2018-07-05T10:45:19.108" v="27"/>
          <ac:grpSpMkLst>
            <pc:docMk/>
            <pc:sldMk cId="0" sldId="266"/>
            <ac:grpSpMk id="107547" creationId="{00000000-0000-0000-0000-000000000000}"/>
          </ac:grpSpMkLst>
        </pc:grpChg>
        <pc:picChg chg="add del mod">
          <ac:chgData name="Cave-Ayland C.I." userId="S::cica1d14@soton.ac.uk::3e053c9d-6751-4043-abc2-632e94784ab9" providerId="AD" clId="Web-{2AFD076E-654E-40F7-ACAC-7F8F998C56F9}" dt="2018-07-05T10:44:02.499" v="14"/>
          <ac:picMkLst>
            <pc:docMk/>
            <pc:sldMk cId="0" sldId="266"/>
            <ac:picMk id="5" creationId="{9A1820E0-EA69-4192-8E83-4CDF444CA116}"/>
          </ac:picMkLst>
        </pc:picChg>
        <pc:picChg chg="add mod">
          <ac:chgData name="Cave-Ayland C.I." userId="S::cica1d14@soton.ac.uk::3e053c9d-6751-4043-abc2-632e94784ab9" providerId="AD" clId="Web-{2AFD076E-654E-40F7-ACAC-7F8F998C56F9}" dt="2018-07-05T10:44:04.937" v="15" actId="1076"/>
          <ac:picMkLst>
            <pc:docMk/>
            <pc:sldMk cId="0" sldId="266"/>
            <ac:picMk id="7" creationId="{640B44B6-97BA-4B3F-B5F5-776627535390}"/>
          </ac:picMkLst>
        </pc:picChg>
        <pc:picChg chg="add mod">
          <ac:chgData name="Cave-Ayland C.I." userId="S::cica1d14@soton.ac.uk::3e053c9d-6751-4043-abc2-632e94784ab9" providerId="AD" clId="Web-{2AFD076E-654E-40F7-ACAC-7F8F998C56F9}" dt="2018-07-05T16:28:20.818" v="146" actId="1076"/>
          <ac:picMkLst>
            <pc:docMk/>
            <pc:sldMk cId="0" sldId="266"/>
            <ac:picMk id="8" creationId="{9E01D082-FFD1-4E28-A16A-B8C2F9B70B3C}"/>
          </ac:picMkLst>
        </pc:picChg>
        <pc:picChg chg="add mod">
          <ac:chgData name="Cave-Ayland C.I." userId="S::cica1d14@soton.ac.uk::3e053c9d-6751-4043-abc2-632e94784ab9" providerId="AD" clId="Web-{2AFD076E-654E-40F7-ACAC-7F8F998C56F9}" dt="2018-07-05T10:45:22.624" v="28" actId="1076"/>
          <ac:picMkLst>
            <pc:docMk/>
            <pc:sldMk cId="0" sldId="266"/>
            <ac:picMk id="9" creationId="{E03BD397-26A2-4E7A-997D-2976151DAEAB}"/>
          </ac:picMkLst>
        </pc:picChg>
      </pc:sldChg>
      <pc:sldChg chg="modSp">
        <pc:chgData name="Cave-Ayland C.I." userId="S::cica1d14@soton.ac.uk::3e053c9d-6751-4043-abc2-632e94784ab9" providerId="AD" clId="Web-{2AFD076E-654E-40F7-ACAC-7F8F998C56F9}" dt="2018-07-05T10:32:57.506" v="1" actId="20577"/>
        <pc:sldMkLst>
          <pc:docMk/>
          <pc:sldMk cId="0" sldId="268"/>
        </pc:sldMkLst>
        <pc:spChg chg="mod">
          <ac:chgData name="Cave-Ayland C.I." userId="S::cica1d14@soton.ac.uk::3e053c9d-6751-4043-abc2-632e94784ab9" providerId="AD" clId="Web-{2AFD076E-654E-40F7-ACAC-7F8F998C56F9}" dt="2018-07-05T10:32:57.506" v="1" actId="20577"/>
          <ac:spMkLst>
            <pc:docMk/>
            <pc:sldMk cId="0" sldId="268"/>
            <ac:spMk id="8194" creationId="{00000000-0000-0000-0000-000000000000}"/>
          </ac:spMkLst>
        </pc:spChg>
      </pc:sldChg>
      <pc:sldChg chg="modSp">
        <pc:chgData name="Cave-Ayland C.I." userId="S::cica1d14@soton.ac.uk::3e053c9d-6751-4043-abc2-632e94784ab9" providerId="AD" clId="Web-{2AFD076E-654E-40F7-ACAC-7F8F998C56F9}" dt="2018-07-05T16:34:33.879" v="219" actId="20577"/>
        <pc:sldMkLst>
          <pc:docMk/>
          <pc:sldMk cId="0" sldId="282"/>
        </pc:sldMkLst>
        <pc:spChg chg="mod">
          <ac:chgData name="Cave-Ayland C.I." userId="S::cica1d14@soton.ac.uk::3e053c9d-6751-4043-abc2-632e94784ab9" providerId="AD" clId="Web-{2AFD076E-654E-40F7-ACAC-7F8F998C56F9}" dt="2018-07-05T16:34:33.879" v="219" actId="20577"/>
          <ac:spMkLst>
            <pc:docMk/>
            <pc:sldMk cId="0" sldId="282"/>
            <ac:spMk id="24582" creationId="{00000000-0000-0000-0000-000000000000}"/>
          </ac:spMkLst>
        </pc:spChg>
      </pc:sldChg>
      <pc:sldChg chg="delSp modSp">
        <pc:chgData name="Cave-Ayland C.I." userId="S::cica1d14@soton.ac.uk::3e053c9d-6751-4043-abc2-632e94784ab9" providerId="AD" clId="Web-{2AFD076E-654E-40F7-ACAC-7F8F998C56F9}" dt="2018-07-05T16:32:07.670" v="195" actId="1076"/>
        <pc:sldMkLst>
          <pc:docMk/>
          <pc:sldMk cId="1721595087" sldId="318"/>
        </pc:sldMkLst>
        <pc:spChg chg="mod">
          <ac:chgData name="Cave-Ayland C.I." userId="S::cica1d14@soton.ac.uk::3e053c9d-6751-4043-abc2-632e94784ab9" providerId="AD" clId="Web-{2AFD076E-654E-40F7-ACAC-7F8F998C56F9}" dt="2018-07-05T16:32:07.670" v="195" actId="1076"/>
          <ac:spMkLst>
            <pc:docMk/>
            <pc:sldMk cId="1721595087" sldId="318"/>
            <ac:spMk id="6" creationId="{00000000-0000-0000-0000-000000000000}"/>
          </ac:spMkLst>
        </pc:spChg>
        <pc:picChg chg="del">
          <ac:chgData name="Cave-Ayland C.I." userId="S::cica1d14@soton.ac.uk::3e053c9d-6751-4043-abc2-632e94784ab9" providerId="AD" clId="Web-{2AFD076E-654E-40F7-ACAC-7F8F998C56F9}" dt="2018-07-05T16:31:49.279" v="186"/>
          <ac:picMkLst>
            <pc:docMk/>
            <pc:sldMk cId="1721595087" sldId="318"/>
            <ac:picMk id="5" creationId="{00000000-0000-0000-0000-000000000000}"/>
          </ac:picMkLst>
        </pc:picChg>
      </pc:sldChg>
      <pc:sldChg chg="del">
        <pc:chgData name="Cave-Ayland C.I." userId="S::cica1d14@soton.ac.uk::3e053c9d-6751-4043-abc2-632e94784ab9" providerId="AD" clId="Web-{2AFD076E-654E-40F7-ACAC-7F8F998C56F9}" dt="2018-07-05T15:41:17.033" v="82"/>
        <pc:sldMkLst>
          <pc:docMk/>
          <pc:sldMk cId="953342680" sldId="33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2F274F-62CA-40F5-A800-EFA7D7DCB75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DD0B8C65-54F7-4F11-8354-E1F43516EE45}">
      <dgm:prSet phldrT="[Text]"/>
      <dgm:spPr/>
      <dgm:t>
        <a:bodyPr/>
        <a:lstStyle/>
        <a:p>
          <a:r>
            <a:rPr lang="en-GB" baseline="0" dirty="0">
              <a:solidFill>
                <a:schemeClr val="bg1"/>
              </a:solidFill>
            </a:rPr>
            <a:t>Pegasus</a:t>
          </a:r>
          <a:r>
            <a:rPr lang="en-GB" dirty="0">
              <a:solidFill>
                <a:schemeClr val="bg1"/>
              </a:solidFill>
            </a:rPr>
            <a:t> (</a:t>
          </a:r>
          <a:r>
            <a:rPr lang="en-GB" baseline="0" dirty="0">
              <a:solidFill>
                <a:schemeClr val="bg1"/>
              </a:solidFill>
            </a:rPr>
            <a:t>1950’s</a:t>
          </a:r>
          <a:r>
            <a:rPr lang="en-GB" dirty="0">
              <a:solidFill>
                <a:schemeClr val="bg1"/>
              </a:solidFill>
            </a:rPr>
            <a:t>)</a:t>
          </a:r>
        </a:p>
      </dgm:t>
    </dgm:pt>
    <dgm:pt modelId="{C8035565-860C-4812-A596-DDB84AE44161}" type="parTrans" cxnId="{31DA1925-6544-4535-BA30-1647ACEE48DB}">
      <dgm:prSet/>
      <dgm:spPr/>
      <dgm:t>
        <a:bodyPr/>
        <a:lstStyle/>
        <a:p>
          <a:endParaRPr lang="en-GB"/>
        </a:p>
      </dgm:t>
    </dgm:pt>
    <dgm:pt modelId="{1D67DF51-B5F2-47CA-A7D8-12557D1CDDDC}" type="sibTrans" cxnId="{31DA1925-6544-4535-BA30-1647ACEE48DB}">
      <dgm:prSet/>
      <dgm:spPr/>
      <dgm:t>
        <a:bodyPr/>
        <a:lstStyle/>
        <a:p>
          <a:endParaRPr lang="en-GB"/>
        </a:p>
      </dgm:t>
    </dgm:pt>
    <dgm:pt modelId="{578B126A-E0EF-4A05-8A66-9C33E0EF0B91}">
      <dgm:prSet phldrT="[Text]"/>
      <dgm:spPr/>
      <dgm:t>
        <a:bodyPr/>
        <a:lstStyle/>
        <a:p>
          <a:r>
            <a:rPr lang="en-GB" baseline="0" dirty="0">
              <a:solidFill>
                <a:schemeClr val="bg1"/>
              </a:solidFill>
            </a:rPr>
            <a:t>ICL (1960’s &amp; 70’s)</a:t>
          </a:r>
        </a:p>
      </dgm:t>
    </dgm:pt>
    <dgm:pt modelId="{31772DA1-8193-4445-AE2C-F871B8937951}" type="parTrans" cxnId="{91F6329B-6454-4E15-9317-0FA60B7FA9A9}">
      <dgm:prSet/>
      <dgm:spPr/>
      <dgm:t>
        <a:bodyPr/>
        <a:lstStyle/>
        <a:p>
          <a:endParaRPr lang="en-GB"/>
        </a:p>
      </dgm:t>
    </dgm:pt>
    <dgm:pt modelId="{4B509DBA-2B58-47E5-A068-67D6954699D8}" type="sibTrans" cxnId="{91F6329B-6454-4E15-9317-0FA60B7FA9A9}">
      <dgm:prSet/>
      <dgm:spPr/>
      <dgm:t>
        <a:bodyPr/>
        <a:lstStyle/>
        <a:p>
          <a:endParaRPr lang="en-GB"/>
        </a:p>
      </dgm:t>
    </dgm:pt>
    <dgm:pt modelId="{2202C586-413E-4B5F-A4CF-7F4C85FB70D4}">
      <dgm:prSet phldrT="[Text]"/>
      <dgm:spPr/>
      <dgm:t>
        <a:bodyPr/>
        <a:lstStyle/>
        <a:p>
          <a:r>
            <a:rPr lang="en-GB" baseline="0" dirty="0">
              <a:solidFill>
                <a:schemeClr val="bg1"/>
              </a:solidFill>
            </a:rPr>
            <a:t>IBM3090 (1980’s)</a:t>
          </a:r>
        </a:p>
      </dgm:t>
    </dgm:pt>
    <dgm:pt modelId="{FA7066C9-147E-4288-8A96-C3FE090D0489}" type="parTrans" cxnId="{2B31634A-8F86-47A6-9CC0-77487A9EE2EA}">
      <dgm:prSet/>
      <dgm:spPr/>
      <dgm:t>
        <a:bodyPr/>
        <a:lstStyle/>
        <a:p>
          <a:endParaRPr lang="en-GB"/>
        </a:p>
      </dgm:t>
    </dgm:pt>
    <dgm:pt modelId="{FFE782DB-A955-4EAE-AC7B-0E657190267E}" type="sibTrans" cxnId="{2B31634A-8F86-47A6-9CC0-77487A9EE2EA}">
      <dgm:prSet/>
      <dgm:spPr/>
      <dgm:t>
        <a:bodyPr/>
        <a:lstStyle/>
        <a:p>
          <a:endParaRPr lang="en-GB"/>
        </a:p>
      </dgm:t>
    </dgm:pt>
    <dgm:pt modelId="{E6FFB71D-46B8-4833-8CBA-CD48CC9690E0}">
      <dgm:prSet phldrT="[Text]"/>
      <dgm:spPr/>
      <dgm:t>
        <a:bodyPr/>
        <a:lstStyle/>
        <a:p>
          <a:r>
            <a:rPr lang="en-GB" baseline="0" dirty="0">
              <a:solidFill>
                <a:schemeClr val="bg1"/>
              </a:solidFill>
            </a:rPr>
            <a:t>IBM SP2 (1990’s)</a:t>
          </a:r>
        </a:p>
      </dgm:t>
    </dgm:pt>
    <dgm:pt modelId="{79B6959F-163E-4C02-BEEF-EA417CA2AAD9}" type="parTrans" cxnId="{7CD06E9B-F1EE-41B0-B926-B6F0A518A25C}">
      <dgm:prSet/>
      <dgm:spPr/>
      <dgm:t>
        <a:bodyPr/>
        <a:lstStyle/>
        <a:p>
          <a:endParaRPr lang="en-GB"/>
        </a:p>
      </dgm:t>
    </dgm:pt>
    <dgm:pt modelId="{E0EAF11D-A7D5-4C5B-8DAA-540177958DEE}" type="sibTrans" cxnId="{7CD06E9B-F1EE-41B0-B926-B6F0A518A25C}">
      <dgm:prSet/>
      <dgm:spPr/>
      <dgm:t>
        <a:bodyPr/>
        <a:lstStyle/>
        <a:p>
          <a:endParaRPr lang="en-GB"/>
        </a:p>
      </dgm:t>
    </dgm:pt>
    <dgm:pt modelId="{7183F89A-EB98-47C1-99B1-9A5F86CD0E54}">
      <dgm:prSet phldrT="[Text]" custT="1"/>
      <dgm:spPr/>
      <dgm:t>
        <a:bodyPr/>
        <a:lstStyle/>
        <a:p>
          <a:pPr algn="l"/>
          <a:r>
            <a:rPr lang="en-GB" sz="1600" baseline="0" dirty="0">
              <a:solidFill>
                <a:schemeClr val="bg1"/>
              </a:solidFill>
            </a:rPr>
            <a:t>Iridis </a:t>
          </a:r>
          <a:r>
            <a:rPr lang="en-US" sz="1600" baseline="0" dirty="0">
              <a:solidFill>
                <a:schemeClr val="bg1"/>
              </a:solidFill>
            </a:rPr>
            <a:t>1-5</a:t>
          </a:r>
          <a:endParaRPr lang="en-GB" sz="1600" baseline="0" dirty="0">
            <a:solidFill>
              <a:schemeClr val="bg1"/>
            </a:solidFill>
          </a:endParaRPr>
        </a:p>
        <a:p>
          <a:pPr algn="l"/>
          <a:r>
            <a:rPr lang="en-GB" sz="1600" baseline="0" dirty="0">
              <a:solidFill>
                <a:schemeClr val="bg1"/>
              </a:solidFill>
            </a:rPr>
            <a:t>(2001-present)</a:t>
          </a:r>
        </a:p>
      </dgm:t>
    </dgm:pt>
    <dgm:pt modelId="{D9807250-6A61-4E09-BCA2-7346C328F8C7}" type="parTrans" cxnId="{3B87B7B9-F394-41E3-8E1F-5054D4801808}">
      <dgm:prSet/>
      <dgm:spPr/>
      <dgm:t>
        <a:bodyPr/>
        <a:lstStyle/>
        <a:p>
          <a:endParaRPr lang="en-GB"/>
        </a:p>
      </dgm:t>
    </dgm:pt>
    <dgm:pt modelId="{67F49EBF-2E1B-4378-8C09-7C469C89D619}" type="sibTrans" cxnId="{3B87B7B9-F394-41E3-8E1F-5054D4801808}">
      <dgm:prSet/>
      <dgm:spPr/>
      <dgm:t>
        <a:bodyPr/>
        <a:lstStyle/>
        <a:p>
          <a:endParaRPr lang="en-GB"/>
        </a:p>
      </dgm:t>
    </dgm:pt>
    <dgm:pt modelId="{6E4C199F-27B6-4B43-B62C-21F6BEFD8EF8}" type="pres">
      <dgm:prSet presAssocID="{F22F274F-62CA-40F5-A800-EFA7D7DCB752}" presName="arrowDiagram" presStyleCnt="0">
        <dgm:presLayoutVars>
          <dgm:chMax val="5"/>
          <dgm:dir/>
          <dgm:resizeHandles val="exact"/>
        </dgm:presLayoutVars>
      </dgm:prSet>
      <dgm:spPr/>
    </dgm:pt>
    <dgm:pt modelId="{203A801D-0834-4806-BD5C-B2E345AE2E26}" type="pres">
      <dgm:prSet presAssocID="{F22F274F-62CA-40F5-A800-EFA7D7DCB752}" presName="arrow" presStyleLbl="bgShp" presStyleIdx="0" presStyleCnt="1" custScaleX="118684" custScaleY="86863" custLinFactNeighborY="1729"/>
      <dgm:spPr>
        <a:gradFill flip="none" rotWithShape="0">
          <a:gsLst>
            <a:gs pos="0">
              <a:schemeClr val="bg1">
                <a:lumMod val="95000"/>
                <a:shade val="30000"/>
                <a:satMod val="115000"/>
              </a:schemeClr>
            </a:gs>
            <a:gs pos="50000">
              <a:schemeClr val="bg1">
                <a:lumMod val="95000"/>
                <a:shade val="67500"/>
                <a:satMod val="115000"/>
              </a:schemeClr>
            </a:gs>
            <a:gs pos="100000">
              <a:schemeClr val="bg1">
                <a:lumMod val="95000"/>
                <a:shade val="100000"/>
                <a:satMod val="115000"/>
              </a:schemeClr>
            </a:gs>
          </a:gsLst>
          <a:lin ang="8100000" scaled="1"/>
          <a:tileRect/>
        </a:gradFill>
      </dgm:spPr>
    </dgm:pt>
    <dgm:pt modelId="{43354FF6-C865-495D-BD6B-4A2B2155E7C7}" type="pres">
      <dgm:prSet presAssocID="{F22F274F-62CA-40F5-A800-EFA7D7DCB752}" presName="arrowDiagram5" presStyleCnt="0"/>
      <dgm:spPr/>
    </dgm:pt>
    <dgm:pt modelId="{3C757C0F-0EB7-4AC9-8C6B-44A2C445B138}" type="pres">
      <dgm:prSet presAssocID="{DD0B8C65-54F7-4F11-8354-E1F43516EE45}" presName="bullet5a" presStyleLbl="node1" presStyleIdx="0" presStyleCnt="5" custLinFactX="-200000" custLinFactY="8884" custLinFactNeighborX="-289371" custLinFactNeighborY="100000"/>
      <dgm:spPr/>
    </dgm:pt>
    <dgm:pt modelId="{A9B0E094-315C-4A5F-BC06-5D65A6DD8490}" type="pres">
      <dgm:prSet presAssocID="{DD0B8C65-54F7-4F11-8354-E1F43516EE45}" presName="textBox5a" presStyleLbl="revTx" presStyleIdx="0" presStyleCnt="5" custAng="0" custLinFactX="-69841" custLinFactY="-5366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B5BB8FE-EBC0-45C8-9BB8-6B17A692F1DF}" type="pres">
      <dgm:prSet presAssocID="{578B126A-E0EF-4A05-8A66-9C33E0EF0B91}" presName="bullet5b" presStyleLbl="node1" presStyleIdx="1" presStyleCnt="5" custLinFactNeighborX="-96632" custLinFactNeighborY="6270"/>
      <dgm:spPr/>
    </dgm:pt>
    <dgm:pt modelId="{F30E2D8C-D927-458A-A944-3A9290DB7C85}" type="pres">
      <dgm:prSet presAssocID="{578B126A-E0EF-4A05-8A66-9C33E0EF0B91}" presName="textBox5b" presStyleLbl="revTx" presStyleIdx="1" presStyleCnt="5" custScaleX="71682" custLinFactNeighborX="-88742" custLinFactNeighborY="-7209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E678D6E-FC6E-4F71-A457-21CAAE503045}" type="pres">
      <dgm:prSet presAssocID="{2202C586-413E-4B5F-A4CF-7F4C85FB70D4}" presName="bullet5c" presStyleLbl="node1" presStyleIdx="2" presStyleCnt="5" custLinFactNeighborX="26325" custLinFactNeighborY="29122"/>
      <dgm:spPr/>
    </dgm:pt>
    <dgm:pt modelId="{017437A1-62BB-43B1-BBEC-4776E5CCE4D1}" type="pres">
      <dgm:prSet presAssocID="{2202C586-413E-4B5F-A4CF-7F4C85FB70D4}" presName="textBox5c" presStyleLbl="revTx" presStyleIdx="2" presStyleCnt="5" custLinFactNeighborX="-52125" custLinFactNeighborY="-5244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5561B3E-1E13-463A-8F59-DD98E428D71F}" type="pres">
      <dgm:prSet presAssocID="{E6FFB71D-46B8-4833-8CBA-CD48CC9690E0}" presName="bullet5d" presStyleLbl="node1" presStyleIdx="3" presStyleCnt="5" custLinFactNeighborX="14962" custLinFactNeighborY="48082"/>
      <dgm:spPr/>
    </dgm:pt>
    <dgm:pt modelId="{B03D1463-D30E-4F18-9099-D0FB9BC4261E}" type="pres">
      <dgm:prSet presAssocID="{E6FFB71D-46B8-4833-8CBA-CD48CC9690E0}" presName="textBox5d" presStyleLbl="revTx" presStyleIdx="3" presStyleCnt="5" custLinFactNeighborX="-44451" custLinFactNeighborY="-4038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51EE2FD-AC81-48D9-927E-B65D06643EC5}" type="pres">
      <dgm:prSet presAssocID="{7183F89A-EB98-47C1-99B1-9A5F86CD0E54}" presName="bullet5e" presStyleLbl="node1" presStyleIdx="4" presStyleCnt="5" custLinFactX="100000" custLinFactNeighborX="129186" custLinFactNeighborY="34863"/>
      <dgm:spPr/>
    </dgm:pt>
    <dgm:pt modelId="{88F4DB29-83CB-47F3-AF4F-DBB3A9C0B614}" type="pres">
      <dgm:prSet presAssocID="{7183F89A-EB98-47C1-99B1-9A5F86CD0E54}" presName="textBox5e" presStyleLbl="revTx" presStyleIdx="4" presStyleCnt="5" custScaleX="129941" custScaleY="30324" custLinFactNeighborX="27382" custLinFactNeighborY="-6320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BB4158A-7B31-449C-B2FC-9D95C29D34AE}" type="presOf" srcId="{DD0B8C65-54F7-4F11-8354-E1F43516EE45}" destId="{A9B0E094-315C-4A5F-BC06-5D65A6DD8490}" srcOrd="0" destOrd="0" presId="urn:microsoft.com/office/officeart/2005/8/layout/arrow2"/>
    <dgm:cxn modelId="{6E08121F-813F-4033-9B90-1C13F3B73ACD}" type="presOf" srcId="{7183F89A-EB98-47C1-99B1-9A5F86CD0E54}" destId="{88F4DB29-83CB-47F3-AF4F-DBB3A9C0B614}" srcOrd="0" destOrd="0" presId="urn:microsoft.com/office/officeart/2005/8/layout/arrow2"/>
    <dgm:cxn modelId="{91F6329B-6454-4E15-9317-0FA60B7FA9A9}" srcId="{F22F274F-62CA-40F5-A800-EFA7D7DCB752}" destId="{578B126A-E0EF-4A05-8A66-9C33E0EF0B91}" srcOrd="1" destOrd="0" parTransId="{31772DA1-8193-4445-AE2C-F871B8937951}" sibTransId="{4B509DBA-2B58-47E5-A068-67D6954699D8}"/>
    <dgm:cxn modelId="{96E60C3E-D88A-4A09-B668-014D6715E0A0}" type="presOf" srcId="{E6FFB71D-46B8-4833-8CBA-CD48CC9690E0}" destId="{B03D1463-D30E-4F18-9099-D0FB9BC4261E}" srcOrd="0" destOrd="0" presId="urn:microsoft.com/office/officeart/2005/8/layout/arrow2"/>
    <dgm:cxn modelId="{3B87B7B9-F394-41E3-8E1F-5054D4801808}" srcId="{F22F274F-62CA-40F5-A800-EFA7D7DCB752}" destId="{7183F89A-EB98-47C1-99B1-9A5F86CD0E54}" srcOrd="4" destOrd="0" parTransId="{D9807250-6A61-4E09-BCA2-7346C328F8C7}" sibTransId="{67F49EBF-2E1B-4378-8C09-7C469C89D619}"/>
    <dgm:cxn modelId="{CE22DDD6-AFDA-4D28-B261-FDEC0A73165A}" type="presOf" srcId="{F22F274F-62CA-40F5-A800-EFA7D7DCB752}" destId="{6E4C199F-27B6-4B43-B62C-21F6BEFD8EF8}" srcOrd="0" destOrd="0" presId="urn:microsoft.com/office/officeart/2005/8/layout/arrow2"/>
    <dgm:cxn modelId="{2B31634A-8F86-47A6-9CC0-77487A9EE2EA}" srcId="{F22F274F-62CA-40F5-A800-EFA7D7DCB752}" destId="{2202C586-413E-4B5F-A4CF-7F4C85FB70D4}" srcOrd="2" destOrd="0" parTransId="{FA7066C9-147E-4288-8A96-C3FE090D0489}" sibTransId="{FFE782DB-A955-4EAE-AC7B-0E657190267E}"/>
    <dgm:cxn modelId="{17FF178E-7BA5-48DB-A920-58C3E5CBE654}" type="presOf" srcId="{2202C586-413E-4B5F-A4CF-7F4C85FB70D4}" destId="{017437A1-62BB-43B1-BBEC-4776E5CCE4D1}" srcOrd="0" destOrd="0" presId="urn:microsoft.com/office/officeart/2005/8/layout/arrow2"/>
    <dgm:cxn modelId="{7CD06E9B-F1EE-41B0-B926-B6F0A518A25C}" srcId="{F22F274F-62CA-40F5-A800-EFA7D7DCB752}" destId="{E6FFB71D-46B8-4833-8CBA-CD48CC9690E0}" srcOrd="3" destOrd="0" parTransId="{79B6959F-163E-4C02-BEEF-EA417CA2AAD9}" sibTransId="{E0EAF11D-A7D5-4C5B-8DAA-540177958DEE}"/>
    <dgm:cxn modelId="{20103095-6E54-4D89-981B-4CFFDEF8B2D2}" type="presOf" srcId="{578B126A-E0EF-4A05-8A66-9C33E0EF0B91}" destId="{F30E2D8C-D927-458A-A944-3A9290DB7C85}" srcOrd="0" destOrd="0" presId="urn:microsoft.com/office/officeart/2005/8/layout/arrow2"/>
    <dgm:cxn modelId="{31DA1925-6544-4535-BA30-1647ACEE48DB}" srcId="{F22F274F-62CA-40F5-A800-EFA7D7DCB752}" destId="{DD0B8C65-54F7-4F11-8354-E1F43516EE45}" srcOrd="0" destOrd="0" parTransId="{C8035565-860C-4812-A596-DDB84AE44161}" sibTransId="{1D67DF51-B5F2-47CA-A7D8-12557D1CDDDC}"/>
    <dgm:cxn modelId="{3F3E1EA4-9FD3-4653-B445-7D8E93189B53}" type="presParOf" srcId="{6E4C199F-27B6-4B43-B62C-21F6BEFD8EF8}" destId="{203A801D-0834-4806-BD5C-B2E345AE2E26}" srcOrd="0" destOrd="0" presId="urn:microsoft.com/office/officeart/2005/8/layout/arrow2"/>
    <dgm:cxn modelId="{181845FF-52B9-4B4A-A76C-412BDC32F18E}" type="presParOf" srcId="{6E4C199F-27B6-4B43-B62C-21F6BEFD8EF8}" destId="{43354FF6-C865-495D-BD6B-4A2B2155E7C7}" srcOrd="1" destOrd="0" presId="urn:microsoft.com/office/officeart/2005/8/layout/arrow2"/>
    <dgm:cxn modelId="{7D03856E-574F-42A5-B97D-8F0CD644D8EB}" type="presParOf" srcId="{43354FF6-C865-495D-BD6B-4A2B2155E7C7}" destId="{3C757C0F-0EB7-4AC9-8C6B-44A2C445B138}" srcOrd="0" destOrd="0" presId="urn:microsoft.com/office/officeart/2005/8/layout/arrow2"/>
    <dgm:cxn modelId="{F757FD7A-AF58-4B7F-8602-F8C4835CC0A5}" type="presParOf" srcId="{43354FF6-C865-495D-BD6B-4A2B2155E7C7}" destId="{A9B0E094-315C-4A5F-BC06-5D65A6DD8490}" srcOrd="1" destOrd="0" presId="urn:microsoft.com/office/officeart/2005/8/layout/arrow2"/>
    <dgm:cxn modelId="{4A2FADC6-5DDC-41CE-8B3F-D8E66A6701E9}" type="presParOf" srcId="{43354FF6-C865-495D-BD6B-4A2B2155E7C7}" destId="{6B5BB8FE-EBC0-45C8-9BB8-6B17A692F1DF}" srcOrd="2" destOrd="0" presId="urn:microsoft.com/office/officeart/2005/8/layout/arrow2"/>
    <dgm:cxn modelId="{DC4B8795-D508-409A-B049-5432935E62A4}" type="presParOf" srcId="{43354FF6-C865-495D-BD6B-4A2B2155E7C7}" destId="{F30E2D8C-D927-458A-A944-3A9290DB7C85}" srcOrd="3" destOrd="0" presId="urn:microsoft.com/office/officeart/2005/8/layout/arrow2"/>
    <dgm:cxn modelId="{839780B2-4EB6-4BF6-B806-18CA00A8FFEB}" type="presParOf" srcId="{43354FF6-C865-495D-BD6B-4A2B2155E7C7}" destId="{5E678D6E-FC6E-4F71-A457-21CAAE503045}" srcOrd="4" destOrd="0" presId="urn:microsoft.com/office/officeart/2005/8/layout/arrow2"/>
    <dgm:cxn modelId="{43ABFED7-1B3C-44BE-B08D-1EFE01876814}" type="presParOf" srcId="{43354FF6-C865-495D-BD6B-4A2B2155E7C7}" destId="{017437A1-62BB-43B1-BBEC-4776E5CCE4D1}" srcOrd="5" destOrd="0" presId="urn:microsoft.com/office/officeart/2005/8/layout/arrow2"/>
    <dgm:cxn modelId="{0E182834-FF50-4750-884E-69C04D40CEB6}" type="presParOf" srcId="{43354FF6-C865-495D-BD6B-4A2B2155E7C7}" destId="{15561B3E-1E13-463A-8F59-DD98E428D71F}" srcOrd="6" destOrd="0" presId="urn:microsoft.com/office/officeart/2005/8/layout/arrow2"/>
    <dgm:cxn modelId="{D678EB7A-7514-4BE3-8115-0D37D3A48EC2}" type="presParOf" srcId="{43354FF6-C865-495D-BD6B-4A2B2155E7C7}" destId="{B03D1463-D30E-4F18-9099-D0FB9BC4261E}" srcOrd="7" destOrd="0" presId="urn:microsoft.com/office/officeart/2005/8/layout/arrow2"/>
    <dgm:cxn modelId="{013BEB39-AFAD-4DAD-98E0-F6148B5E7E76}" type="presParOf" srcId="{43354FF6-C865-495D-BD6B-4A2B2155E7C7}" destId="{551EE2FD-AC81-48D9-927E-B65D06643EC5}" srcOrd="8" destOrd="0" presId="urn:microsoft.com/office/officeart/2005/8/layout/arrow2"/>
    <dgm:cxn modelId="{52AE14FF-5267-43C6-B42D-B383D664EE7F}" type="presParOf" srcId="{43354FF6-C865-495D-BD6B-4A2B2155E7C7}" destId="{88F4DB29-83CB-47F3-AF4F-DBB3A9C0B61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C4ED7F-5169-434B-8969-29472DEFB1BE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68358F5-66B9-4353-9D79-6BE6D571F40C}">
      <dgm:prSet phldrT="[Text]" custT="1"/>
      <dgm:spPr/>
      <dgm:t>
        <a:bodyPr/>
        <a:lstStyle/>
        <a:p>
          <a:r>
            <a:rPr lang="en-GB" sz="2800" b="1" dirty="0"/>
            <a:t>My Job</a:t>
          </a:r>
        </a:p>
      </dgm:t>
    </dgm:pt>
    <dgm:pt modelId="{029B85CF-B850-46B1-8327-440D9B783E01}" type="parTrans" cxnId="{A499DFAB-5B03-4C17-A589-EB3D701AC506}">
      <dgm:prSet/>
      <dgm:spPr/>
      <dgm:t>
        <a:bodyPr/>
        <a:lstStyle/>
        <a:p>
          <a:endParaRPr lang="en-GB"/>
        </a:p>
      </dgm:t>
    </dgm:pt>
    <dgm:pt modelId="{26356C6F-2BB7-461C-840B-7541F28DF20B}" type="sibTrans" cxnId="{A499DFAB-5B03-4C17-A589-EB3D701AC506}">
      <dgm:prSet/>
      <dgm:spPr/>
      <dgm:t>
        <a:bodyPr/>
        <a:lstStyle/>
        <a:p>
          <a:endParaRPr lang="en-GB"/>
        </a:p>
      </dgm:t>
    </dgm:pt>
    <dgm:pt modelId="{E8575136-B0AE-40B5-8F51-0214EC94D9A3}">
      <dgm:prSet phldrT="[Text]"/>
      <dgm:spPr/>
      <dgm:t>
        <a:bodyPr/>
        <a:lstStyle/>
        <a:p>
          <a:r>
            <a:rPr lang="en-GB" b="1" dirty="0"/>
            <a:t>How many CPUs? Memory?</a:t>
          </a:r>
        </a:p>
      </dgm:t>
    </dgm:pt>
    <dgm:pt modelId="{44171ED2-314E-43B3-AF5A-F226B9C7E328}" type="parTrans" cxnId="{EB81511B-678F-44D4-88BC-1883B1E60F01}">
      <dgm:prSet/>
      <dgm:spPr/>
      <dgm:t>
        <a:bodyPr/>
        <a:lstStyle/>
        <a:p>
          <a:endParaRPr lang="en-GB"/>
        </a:p>
      </dgm:t>
    </dgm:pt>
    <dgm:pt modelId="{054A91E6-857B-443D-99B8-3D09B25DCC60}" type="sibTrans" cxnId="{EB81511B-678F-44D4-88BC-1883B1E60F01}">
      <dgm:prSet/>
      <dgm:spPr/>
      <dgm:t>
        <a:bodyPr/>
        <a:lstStyle/>
        <a:p>
          <a:endParaRPr lang="en-GB"/>
        </a:p>
      </dgm:t>
    </dgm:pt>
    <dgm:pt modelId="{D27E537D-5357-4380-9D60-DB458D7FCF06}">
      <dgm:prSet phldrT="[Text]"/>
      <dgm:spPr/>
      <dgm:t>
        <a:bodyPr/>
        <a:lstStyle/>
        <a:p>
          <a:r>
            <a:rPr lang="en-GB" b="1" dirty="0"/>
            <a:t>For how long?</a:t>
          </a:r>
        </a:p>
      </dgm:t>
    </dgm:pt>
    <dgm:pt modelId="{72DA4603-E906-4B93-B6B5-FCDF1F658887}" type="parTrans" cxnId="{09FDE709-0649-4579-A602-A40C29C8737F}">
      <dgm:prSet/>
      <dgm:spPr/>
      <dgm:t>
        <a:bodyPr/>
        <a:lstStyle/>
        <a:p>
          <a:endParaRPr lang="en-GB"/>
        </a:p>
      </dgm:t>
    </dgm:pt>
    <dgm:pt modelId="{EED01F55-7ED0-450E-8001-A44F872977FD}" type="sibTrans" cxnId="{09FDE709-0649-4579-A602-A40C29C8737F}">
      <dgm:prSet/>
      <dgm:spPr/>
      <dgm:t>
        <a:bodyPr/>
        <a:lstStyle/>
        <a:p>
          <a:endParaRPr lang="en-GB"/>
        </a:p>
      </dgm:t>
    </dgm:pt>
    <dgm:pt modelId="{D9DD0709-EDB8-4B92-874E-BB9AF7D1CB14}">
      <dgm:prSet phldrT="[Text]"/>
      <dgm:spPr/>
      <dgm:t>
        <a:bodyPr/>
        <a:lstStyle/>
        <a:p>
          <a:r>
            <a:rPr lang="en-GB" b="1" dirty="0"/>
            <a:t>What software?</a:t>
          </a:r>
        </a:p>
      </dgm:t>
    </dgm:pt>
    <dgm:pt modelId="{F4CE16BC-83F8-4A3A-B380-79EB62E66DEB}" type="parTrans" cxnId="{CAD8932C-0844-455F-85AD-F3C50026C9F3}">
      <dgm:prSet/>
      <dgm:spPr/>
      <dgm:t>
        <a:bodyPr/>
        <a:lstStyle/>
        <a:p>
          <a:endParaRPr lang="en-GB"/>
        </a:p>
      </dgm:t>
    </dgm:pt>
    <dgm:pt modelId="{A10107D1-6D65-4887-BBFE-AF08B1BCC0DB}" type="sibTrans" cxnId="{CAD8932C-0844-455F-85AD-F3C50026C9F3}">
      <dgm:prSet/>
      <dgm:spPr/>
      <dgm:t>
        <a:bodyPr/>
        <a:lstStyle/>
        <a:p>
          <a:endParaRPr lang="en-GB"/>
        </a:p>
      </dgm:t>
    </dgm:pt>
    <dgm:pt modelId="{CE3B85EE-DE99-4A8E-B290-FE9E46BC9855}">
      <dgm:prSet phldrT="[Text]"/>
      <dgm:spPr/>
      <dgm:t>
        <a:bodyPr/>
        <a:lstStyle/>
        <a:p>
          <a:r>
            <a:rPr lang="en-GB" b="1" dirty="0"/>
            <a:t>Where </a:t>
          </a:r>
          <a:r>
            <a:rPr lang="en-GB" b="1" dirty="0" smtClean="0"/>
            <a:t>are input </a:t>
          </a:r>
          <a:r>
            <a:rPr lang="en-GB" b="1" dirty="0"/>
            <a:t>files?</a:t>
          </a:r>
        </a:p>
      </dgm:t>
    </dgm:pt>
    <dgm:pt modelId="{5E25CFF5-F059-47FD-886D-92C79116CFC7}" type="parTrans" cxnId="{8DADB9DB-18C8-4B86-8D5E-437B735987B4}">
      <dgm:prSet/>
      <dgm:spPr/>
      <dgm:t>
        <a:bodyPr/>
        <a:lstStyle/>
        <a:p>
          <a:endParaRPr lang="en-GB"/>
        </a:p>
      </dgm:t>
    </dgm:pt>
    <dgm:pt modelId="{E6EE6EE8-BBCC-4FA0-AD3D-CA68E4631332}" type="sibTrans" cxnId="{8DADB9DB-18C8-4B86-8D5E-437B735987B4}">
      <dgm:prSet/>
      <dgm:spPr/>
      <dgm:t>
        <a:bodyPr/>
        <a:lstStyle/>
        <a:p>
          <a:endParaRPr lang="en-GB"/>
        </a:p>
      </dgm:t>
    </dgm:pt>
    <dgm:pt modelId="{F009AB81-6317-4E49-81E9-44700808E53C}">
      <dgm:prSet phldrT="[Text]"/>
      <dgm:spPr/>
      <dgm:t>
        <a:bodyPr/>
        <a:lstStyle/>
        <a:p>
          <a:r>
            <a:rPr lang="en-GB" b="1" dirty="0"/>
            <a:t>Where </a:t>
          </a:r>
          <a:r>
            <a:rPr lang="en-GB" b="1" dirty="0" smtClean="0"/>
            <a:t>to save </a:t>
          </a:r>
          <a:r>
            <a:rPr lang="en-GB" b="1" dirty="0"/>
            <a:t>output?</a:t>
          </a:r>
        </a:p>
      </dgm:t>
    </dgm:pt>
    <dgm:pt modelId="{8B3E65B7-16FD-4171-87E1-0079DCFD9F2D}" type="parTrans" cxnId="{7FD7A9FA-9847-4DFA-913D-C12333829B25}">
      <dgm:prSet/>
      <dgm:spPr/>
      <dgm:t>
        <a:bodyPr/>
        <a:lstStyle/>
        <a:p>
          <a:endParaRPr lang="en-GB"/>
        </a:p>
      </dgm:t>
    </dgm:pt>
    <dgm:pt modelId="{D5F5444B-45A7-4B4E-A6D5-FB657DAA703F}" type="sibTrans" cxnId="{7FD7A9FA-9847-4DFA-913D-C12333829B25}">
      <dgm:prSet/>
      <dgm:spPr/>
      <dgm:t>
        <a:bodyPr/>
        <a:lstStyle/>
        <a:p>
          <a:endParaRPr lang="en-GB"/>
        </a:p>
      </dgm:t>
    </dgm:pt>
    <dgm:pt modelId="{9D3B90C1-3FC7-46A1-A932-A8CAA48E3CEC}">
      <dgm:prSet phldrT="[Text]"/>
      <dgm:spPr/>
      <dgm:t>
        <a:bodyPr/>
        <a:lstStyle/>
        <a:p>
          <a:r>
            <a:rPr lang="en-GB" b="1" dirty="0"/>
            <a:t>Licence?</a:t>
          </a:r>
        </a:p>
      </dgm:t>
    </dgm:pt>
    <dgm:pt modelId="{F2F82DD0-79C2-44DE-9035-971B217E46C9}" type="parTrans" cxnId="{247F473E-1F42-46E2-AD90-6004FCFF465C}">
      <dgm:prSet/>
      <dgm:spPr/>
      <dgm:t>
        <a:bodyPr/>
        <a:lstStyle/>
        <a:p>
          <a:endParaRPr lang="en-GB"/>
        </a:p>
      </dgm:t>
    </dgm:pt>
    <dgm:pt modelId="{DC3DE11F-91E7-4974-84C1-3EF302904D18}" type="sibTrans" cxnId="{247F473E-1F42-46E2-AD90-6004FCFF465C}">
      <dgm:prSet/>
      <dgm:spPr/>
      <dgm:t>
        <a:bodyPr/>
        <a:lstStyle/>
        <a:p>
          <a:endParaRPr lang="en-GB"/>
        </a:p>
      </dgm:t>
    </dgm:pt>
    <dgm:pt modelId="{3AB423BB-4112-4852-B9CA-B300819C91B5}" type="pres">
      <dgm:prSet presAssocID="{B8C4ED7F-5169-434B-8969-29472DEFB1B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GB"/>
        </a:p>
      </dgm:t>
    </dgm:pt>
    <dgm:pt modelId="{C6E2027B-2236-4C58-A677-A6515755467F}" type="pres">
      <dgm:prSet presAssocID="{368358F5-66B9-4353-9D79-6BE6D571F40C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GB"/>
        </a:p>
      </dgm:t>
    </dgm:pt>
    <dgm:pt modelId="{F8AAA190-14FC-47A6-96D7-60275EADDA10}" type="pres">
      <dgm:prSet presAssocID="{E8575136-B0AE-40B5-8F51-0214EC94D9A3}" presName="Accent1" presStyleCnt="0"/>
      <dgm:spPr/>
    </dgm:pt>
    <dgm:pt modelId="{1EA64452-C0C4-450C-BCD3-756DC5B26322}" type="pres">
      <dgm:prSet presAssocID="{E8575136-B0AE-40B5-8F51-0214EC94D9A3}" presName="Accent" presStyleLbl="bgShp" presStyleIdx="0" presStyleCnt="6"/>
      <dgm:spPr/>
    </dgm:pt>
    <dgm:pt modelId="{E75D2F59-A1C7-4605-9F52-A0ACCF22D6C3}" type="pres">
      <dgm:prSet presAssocID="{E8575136-B0AE-40B5-8F51-0214EC94D9A3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F643461-2903-4520-BE2D-A01D099C9572}" type="pres">
      <dgm:prSet presAssocID="{D27E537D-5357-4380-9D60-DB458D7FCF06}" presName="Accent2" presStyleCnt="0"/>
      <dgm:spPr/>
    </dgm:pt>
    <dgm:pt modelId="{DE41C4BC-E7A5-4B5D-AA1D-3FD8A30CB1D7}" type="pres">
      <dgm:prSet presAssocID="{D27E537D-5357-4380-9D60-DB458D7FCF06}" presName="Accent" presStyleLbl="bgShp" presStyleIdx="1" presStyleCnt="6"/>
      <dgm:spPr/>
    </dgm:pt>
    <dgm:pt modelId="{FB25F649-30EF-4A25-AF04-A6CCE564E1CD}" type="pres">
      <dgm:prSet presAssocID="{D27E537D-5357-4380-9D60-DB458D7FCF06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E91AF75-6748-41F0-B9B6-90B7B2E1105F}" type="pres">
      <dgm:prSet presAssocID="{D9DD0709-EDB8-4B92-874E-BB9AF7D1CB14}" presName="Accent3" presStyleCnt="0"/>
      <dgm:spPr/>
    </dgm:pt>
    <dgm:pt modelId="{D05135B9-A896-47C2-9B76-B8A06E64619D}" type="pres">
      <dgm:prSet presAssocID="{D9DD0709-EDB8-4B92-874E-BB9AF7D1CB14}" presName="Accent" presStyleLbl="bgShp" presStyleIdx="2" presStyleCnt="6"/>
      <dgm:spPr/>
    </dgm:pt>
    <dgm:pt modelId="{53A70B85-5CA2-4D35-B21D-D529E6FAF803}" type="pres">
      <dgm:prSet presAssocID="{D9DD0709-EDB8-4B92-874E-BB9AF7D1CB14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5DEA7C-134E-4B88-9990-516464E33A3F}" type="pres">
      <dgm:prSet presAssocID="{CE3B85EE-DE99-4A8E-B290-FE9E46BC9855}" presName="Accent4" presStyleCnt="0"/>
      <dgm:spPr/>
    </dgm:pt>
    <dgm:pt modelId="{09E88AA1-EE74-4812-B994-E47D8FC10BB2}" type="pres">
      <dgm:prSet presAssocID="{CE3B85EE-DE99-4A8E-B290-FE9E46BC9855}" presName="Accent" presStyleLbl="bgShp" presStyleIdx="3" presStyleCnt="6"/>
      <dgm:spPr/>
    </dgm:pt>
    <dgm:pt modelId="{07D2A463-161B-4364-B245-7353D671EBDE}" type="pres">
      <dgm:prSet presAssocID="{CE3B85EE-DE99-4A8E-B290-FE9E46BC985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B3C5EF2-B939-4125-AE3D-E24F5E9FE51C}" type="pres">
      <dgm:prSet presAssocID="{F009AB81-6317-4E49-81E9-44700808E53C}" presName="Accent5" presStyleCnt="0"/>
      <dgm:spPr/>
    </dgm:pt>
    <dgm:pt modelId="{0E7B674A-FA06-4211-8E59-B3455944B2C4}" type="pres">
      <dgm:prSet presAssocID="{F009AB81-6317-4E49-81E9-44700808E53C}" presName="Accent" presStyleLbl="bgShp" presStyleIdx="4" presStyleCnt="6"/>
      <dgm:spPr/>
    </dgm:pt>
    <dgm:pt modelId="{6B6BB5CE-9F54-4C0F-8B59-8CE6FE5EE258}" type="pres">
      <dgm:prSet presAssocID="{F009AB81-6317-4E49-81E9-44700808E53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8605F55-3501-4212-A455-9BE54709C050}" type="pres">
      <dgm:prSet presAssocID="{9D3B90C1-3FC7-46A1-A932-A8CAA48E3CEC}" presName="Accent6" presStyleCnt="0"/>
      <dgm:spPr/>
    </dgm:pt>
    <dgm:pt modelId="{A4305F8E-4205-4277-8A61-B53FC999CF2F}" type="pres">
      <dgm:prSet presAssocID="{9D3B90C1-3FC7-46A1-A932-A8CAA48E3CEC}" presName="Accent" presStyleLbl="bgShp" presStyleIdx="5" presStyleCnt="6"/>
      <dgm:spPr/>
    </dgm:pt>
    <dgm:pt modelId="{E723AB45-3994-4CAE-B680-79FE4B7F7F47}" type="pres">
      <dgm:prSet presAssocID="{9D3B90C1-3FC7-46A1-A932-A8CAA48E3CEC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98BEA11-E9BB-44BF-9F93-91AB9D461408}" type="presOf" srcId="{CE3B85EE-DE99-4A8E-B290-FE9E46BC9855}" destId="{07D2A463-161B-4364-B245-7353D671EBDE}" srcOrd="0" destOrd="0" presId="urn:microsoft.com/office/officeart/2011/layout/HexagonRadial"/>
    <dgm:cxn modelId="{EB81511B-678F-44D4-88BC-1883B1E60F01}" srcId="{368358F5-66B9-4353-9D79-6BE6D571F40C}" destId="{E8575136-B0AE-40B5-8F51-0214EC94D9A3}" srcOrd="0" destOrd="0" parTransId="{44171ED2-314E-43B3-AF5A-F226B9C7E328}" sibTransId="{054A91E6-857B-443D-99B8-3D09B25DCC60}"/>
    <dgm:cxn modelId="{E80356AF-753B-4940-A367-D7F4589B51C5}" type="presOf" srcId="{D27E537D-5357-4380-9D60-DB458D7FCF06}" destId="{FB25F649-30EF-4A25-AF04-A6CCE564E1CD}" srcOrd="0" destOrd="0" presId="urn:microsoft.com/office/officeart/2011/layout/HexagonRadial"/>
    <dgm:cxn modelId="{247F473E-1F42-46E2-AD90-6004FCFF465C}" srcId="{368358F5-66B9-4353-9D79-6BE6D571F40C}" destId="{9D3B90C1-3FC7-46A1-A932-A8CAA48E3CEC}" srcOrd="5" destOrd="0" parTransId="{F2F82DD0-79C2-44DE-9035-971B217E46C9}" sibTransId="{DC3DE11F-91E7-4974-84C1-3EF302904D18}"/>
    <dgm:cxn modelId="{7FD7A9FA-9847-4DFA-913D-C12333829B25}" srcId="{368358F5-66B9-4353-9D79-6BE6D571F40C}" destId="{F009AB81-6317-4E49-81E9-44700808E53C}" srcOrd="4" destOrd="0" parTransId="{8B3E65B7-16FD-4171-87E1-0079DCFD9F2D}" sibTransId="{D5F5444B-45A7-4B4E-A6D5-FB657DAA703F}"/>
    <dgm:cxn modelId="{09FDE709-0649-4579-A602-A40C29C8737F}" srcId="{368358F5-66B9-4353-9D79-6BE6D571F40C}" destId="{D27E537D-5357-4380-9D60-DB458D7FCF06}" srcOrd="1" destOrd="0" parTransId="{72DA4603-E906-4B93-B6B5-FCDF1F658887}" sibTransId="{EED01F55-7ED0-450E-8001-A44F872977FD}"/>
    <dgm:cxn modelId="{A499DFAB-5B03-4C17-A589-EB3D701AC506}" srcId="{B8C4ED7F-5169-434B-8969-29472DEFB1BE}" destId="{368358F5-66B9-4353-9D79-6BE6D571F40C}" srcOrd="0" destOrd="0" parTransId="{029B85CF-B850-46B1-8327-440D9B783E01}" sibTransId="{26356C6F-2BB7-461C-840B-7541F28DF20B}"/>
    <dgm:cxn modelId="{8DADB9DB-18C8-4B86-8D5E-437B735987B4}" srcId="{368358F5-66B9-4353-9D79-6BE6D571F40C}" destId="{CE3B85EE-DE99-4A8E-B290-FE9E46BC9855}" srcOrd="3" destOrd="0" parTransId="{5E25CFF5-F059-47FD-886D-92C79116CFC7}" sibTransId="{E6EE6EE8-BBCC-4FA0-AD3D-CA68E4631332}"/>
    <dgm:cxn modelId="{8CBD96A4-F77E-4278-85B2-E05D0E103B27}" type="presOf" srcId="{9D3B90C1-3FC7-46A1-A932-A8CAA48E3CEC}" destId="{E723AB45-3994-4CAE-B680-79FE4B7F7F47}" srcOrd="0" destOrd="0" presId="urn:microsoft.com/office/officeart/2011/layout/HexagonRadial"/>
    <dgm:cxn modelId="{45F3765D-711A-4E05-812C-96687CEF6EFF}" type="presOf" srcId="{D9DD0709-EDB8-4B92-874E-BB9AF7D1CB14}" destId="{53A70B85-5CA2-4D35-B21D-D529E6FAF803}" srcOrd="0" destOrd="0" presId="urn:microsoft.com/office/officeart/2011/layout/HexagonRadial"/>
    <dgm:cxn modelId="{AD636FC9-C4A3-4723-9B96-773BB3EB53F8}" type="presOf" srcId="{E8575136-B0AE-40B5-8F51-0214EC94D9A3}" destId="{E75D2F59-A1C7-4605-9F52-A0ACCF22D6C3}" srcOrd="0" destOrd="0" presId="urn:microsoft.com/office/officeart/2011/layout/HexagonRadial"/>
    <dgm:cxn modelId="{E4EA5430-63B0-474E-9ADC-C74B2F0D7B51}" type="presOf" srcId="{B8C4ED7F-5169-434B-8969-29472DEFB1BE}" destId="{3AB423BB-4112-4852-B9CA-B300819C91B5}" srcOrd="0" destOrd="0" presId="urn:microsoft.com/office/officeart/2011/layout/HexagonRadial"/>
    <dgm:cxn modelId="{CAD8932C-0844-455F-85AD-F3C50026C9F3}" srcId="{368358F5-66B9-4353-9D79-6BE6D571F40C}" destId="{D9DD0709-EDB8-4B92-874E-BB9AF7D1CB14}" srcOrd="2" destOrd="0" parTransId="{F4CE16BC-83F8-4A3A-B380-79EB62E66DEB}" sibTransId="{A10107D1-6D65-4887-BBFE-AF08B1BCC0DB}"/>
    <dgm:cxn modelId="{5A11EF59-CB47-4E2A-879D-6F6A563F311D}" type="presOf" srcId="{F009AB81-6317-4E49-81E9-44700808E53C}" destId="{6B6BB5CE-9F54-4C0F-8B59-8CE6FE5EE258}" srcOrd="0" destOrd="0" presId="urn:microsoft.com/office/officeart/2011/layout/HexagonRadial"/>
    <dgm:cxn modelId="{46D86263-4DCD-42B7-898D-E5CC62F63146}" type="presOf" srcId="{368358F5-66B9-4353-9D79-6BE6D571F40C}" destId="{C6E2027B-2236-4C58-A677-A6515755467F}" srcOrd="0" destOrd="0" presId="urn:microsoft.com/office/officeart/2011/layout/HexagonRadial"/>
    <dgm:cxn modelId="{3B8E1AC9-6197-4356-BF93-52E4E5D45BEE}" type="presParOf" srcId="{3AB423BB-4112-4852-B9CA-B300819C91B5}" destId="{C6E2027B-2236-4C58-A677-A6515755467F}" srcOrd="0" destOrd="0" presId="urn:microsoft.com/office/officeart/2011/layout/HexagonRadial"/>
    <dgm:cxn modelId="{863AA9E1-807C-45F5-AF90-0486166D1ED1}" type="presParOf" srcId="{3AB423BB-4112-4852-B9CA-B300819C91B5}" destId="{F8AAA190-14FC-47A6-96D7-60275EADDA10}" srcOrd="1" destOrd="0" presId="urn:microsoft.com/office/officeart/2011/layout/HexagonRadial"/>
    <dgm:cxn modelId="{5A7EE249-E16B-41CA-85BA-3001A6645535}" type="presParOf" srcId="{F8AAA190-14FC-47A6-96D7-60275EADDA10}" destId="{1EA64452-C0C4-450C-BCD3-756DC5B26322}" srcOrd="0" destOrd="0" presId="urn:microsoft.com/office/officeart/2011/layout/HexagonRadial"/>
    <dgm:cxn modelId="{EC1D55EC-257D-4FEE-9DB9-96437735A029}" type="presParOf" srcId="{3AB423BB-4112-4852-B9CA-B300819C91B5}" destId="{E75D2F59-A1C7-4605-9F52-A0ACCF22D6C3}" srcOrd="2" destOrd="0" presId="urn:microsoft.com/office/officeart/2011/layout/HexagonRadial"/>
    <dgm:cxn modelId="{9A4D6CB0-FABC-4EB3-AABC-E475CC43F51E}" type="presParOf" srcId="{3AB423BB-4112-4852-B9CA-B300819C91B5}" destId="{9F643461-2903-4520-BE2D-A01D099C9572}" srcOrd="3" destOrd="0" presId="urn:microsoft.com/office/officeart/2011/layout/HexagonRadial"/>
    <dgm:cxn modelId="{CBF70517-45F7-4618-BF29-8F314091EB49}" type="presParOf" srcId="{9F643461-2903-4520-BE2D-A01D099C9572}" destId="{DE41C4BC-E7A5-4B5D-AA1D-3FD8A30CB1D7}" srcOrd="0" destOrd="0" presId="urn:microsoft.com/office/officeart/2011/layout/HexagonRadial"/>
    <dgm:cxn modelId="{160BE186-82A0-4EB3-8518-33A8FD043FC2}" type="presParOf" srcId="{3AB423BB-4112-4852-B9CA-B300819C91B5}" destId="{FB25F649-30EF-4A25-AF04-A6CCE564E1CD}" srcOrd="4" destOrd="0" presId="urn:microsoft.com/office/officeart/2011/layout/HexagonRadial"/>
    <dgm:cxn modelId="{C68857D8-CA40-4A96-B0E1-6CE8B3979CE3}" type="presParOf" srcId="{3AB423BB-4112-4852-B9CA-B300819C91B5}" destId="{8E91AF75-6748-41F0-B9B6-90B7B2E1105F}" srcOrd="5" destOrd="0" presId="urn:microsoft.com/office/officeart/2011/layout/HexagonRadial"/>
    <dgm:cxn modelId="{3FC4BDA2-7621-4CAD-A4AF-C508F954A57A}" type="presParOf" srcId="{8E91AF75-6748-41F0-B9B6-90B7B2E1105F}" destId="{D05135B9-A896-47C2-9B76-B8A06E64619D}" srcOrd="0" destOrd="0" presId="urn:microsoft.com/office/officeart/2011/layout/HexagonRadial"/>
    <dgm:cxn modelId="{39B9DF20-6A08-42A6-A811-87E4FE323103}" type="presParOf" srcId="{3AB423BB-4112-4852-B9CA-B300819C91B5}" destId="{53A70B85-5CA2-4D35-B21D-D529E6FAF803}" srcOrd="6" destOrd="0" presId="urn:microsoft.com/office/officeart/2011/layout/HexagonRadial"/>
    <dgm:cxn modelId="{7E4C5769-92CD-4527-829A-02CE3A75502C}" type="presParOf" srcId="{3AB423BB-4112-4852-B9CA-B300819C91B5}" destId="{FC5DEA7C-134E-4B88-9990-516464E33A3F}" srcOrd="7" destOrd="0" presId="urn:microsoft.com/office/officeart/2011/layout/HexagonRadial"/>
    <dgm:cxn modelId="{9F69B295-304D-4AC3-B9D7-C24FA7D42EA8}" type="presParOf" srcId="{FC5DEA7C-134E-4B88-9990-516464E33A3F}" destId="{09E88AA1-EE74-4812-B994-E47D8FC10BB2}" srcOrd="0" destOrd="0" presId="urn:microsoft.com/office/officeart/2011/layout/HexagonRadial"/>
    <dgm:cxn modelId="{EE3D12F9-1213-4B63-B066-C26481AC293B}" type="presParOf" srcId="{3AB423BB-4112-4852-B9CA-B300819C91B5}" destId="{07D2A463-161B-4364-B245-7353D671EBDE}" srcOrd="8" destOrd="0" presId="urn:microsoft.com/office/officeart/2011/layout/HexagonRadial"/>
    <dgm:cxn modelId="{1CD6CAE0-5276-4CE7-A4FB-7F407942DAE7}" type="presParOf" srcId="{3AB423BB-4112-4852-B9CA-B300819C91B5}" destId="{EB3C5EF2-B939-4125-AE3D-E24F5E9FE51C}" srcOrd="9" destOrd="0" presId="urn:microsoft.com/office/officeart/2011/layout/HexagonRadial"/>
    <dgm:cxn modelId="{67347179-60F5-43DF-AABB-A9CE23D564CB}" type="presParOf" srcId="{EB3C5EF2-B939-4125-AE3D-E24F5E9FE51C}" destId="{0E7B674A-FA06-4211-8E59-B3455944B2C4}" srcOrd="0" destOrd="0" presId="urn:microsoft.com/office/officeart/2011/layout/HexagonRadial"/>
    <dgm:cxn modelId="{BF4131A1-1F3E-4B76-B1E0-F9EF552A7415}" type="presParOf" srcId="{3AB423BB-4112-4852-B9CA-B300819C91B5}" destId="{6B6BB5CE-9F54-4C0F-8B59-8CE6FE5EE258}" srcOrd="10" destOrd="0" presId="urn:microsoft.com/office/officeart/2011/layout/HexagonRadial"/>
    <dgm:cxn modelId="{03286740-EB72-43C8-835B-D6652BF40CBB}" type="presParOf" srcId="{3AB423BB-4112-4852-B9CA-B300819C91B5}" destId="{08605F55-3501-4212-A455-9BE54709C050}" srcOrd="11" destOrd="0" presId="urn:microsoft.com/office/officeart/2011/layout/HexagonRadial"/>
    <dgm:cxn modelId="{66804A51-7FE5-4196-A588-91FBB842DA81}" type="presParOf" srcId="{08605F55-3501-4212-A455-9BE54709C050}" destId="{A4305F8E-4205-4277-8A61-B53FC999CF2F}" srcOrd="0" destOrd="0" presId="urn:microsoft.com/office/officeart/2011/layout/HexagonRadial"/>
    <dgm:cxn modelId="{291481A6-CCA9-4B30-BF2B-B9819290C6BC}" type="presParOf" srcId="{3AB423BB-4112-4852-B9CA-B300819C91B5}" destId="{E723AB45-3994-4CAE-B680-79FE4B7F7F47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A801D-0834-4806-BD5C-B2E345AE2E26}">
      <dsp:nvSpPr>
        <dsp:cNvPr id="0" name=""/>
        <dsp:cNvSpPr/>
      </dsp:nvSpPr>
      <dsp:spPr>
        <a:xfrm>
          <a:off x="-16" y="237973"/>
          <a:ext cx="9014078" cy="4123291"/>
        </a:xfrm>
        <a:prstGeom prst="swooshArrow">
          <a:avLst>
            <a:gd name="adj1" fmla="val 25000"/>
            <a:gd name="adj2" fmla="val 25000"/>
          </a:avLst>
        </a:prstGeom>
        <a:gradFill flip="none" rotWithShape="0">
          <a:gsLst>
            <a:gs pos="0">
              <a:schemeClr val="bg1">
                <a:lumMod val="95000"/>
                <a:shade val="30000"/>
                <a:satMod val="115000"/>
              </a:schemeClr>
            </a:gs>
            <a:gs pos="50000">
              <a:schemeClr val="bg1">
                <a:lumMod val="95000"/>
                <a:shade val="67500"/>
                <a:satMod val="115000"/>
              </a:schemeClr>
            </a:gs>
            <a:gs pos="100000">
              <a:schemeClr val="bg1">
                <a:lumMod val="95000"/>
                <a:shade val="100000"/>
                <a:satMod val="115000"/>
              </a:schemeClr>
            </a:gs>
          </a:gsLst>
          <a:lin ang="81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57C0F-0EB7-4AC9-8C6B-44A2C445B138}">
      <dsp:nvSpPr>
        <dsp:cNvPr id="0" name=""/>
        <dsp:cNvSpPr/>
      </dsp:nvSpPr>
      <dsp:spPr>
        <a:xfrm>
          <a:off x="602759" y="3564092"/>
          <a:ext cx="174685" cy="1746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0E094-315C-4A5F-BC06-5D65A6DD8490}">
      <dsp:nvSpPr>
        <dsp:cNvPr id="0" name=""/>
        <dsp:cNvSpPr/>
      </dsp:nvSpPr>
      <dsp:spPr>
        <a:xfrm>
          <a:off x="0" y="2270847"/>
          <a:ext cx="994948" cy="1129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562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baseline="0" dirty="0">
              <a:solidFill>
                <a:schemeClr val="bg1"/>
              </a:solidFill>
            </a:rPr>
            <a:t>Pegasus</a:t>
          </a:r>
          <a:r>
            <a:rPr lang="en-GB" sz="1800" kern="1200" dirty="0">
              <a:solidFill>
                <a:schemeClr val="bg1"/>
              </a:solidFill>
            </a:rPr>
            <a:t> (</a:t>
          </a:r>
          <a:r>
            <a:rPr lang="en-GB" sz="1800" kern="1200" baseline="0" dirty="0">
              <a:solidFill>
                <a:schemeClr val="bg1"/>
              </a:solidFill>
            </a:rPr>
            <a:t>1950’s</a:t>
          </a:r>
          <a:r>
            <a:rPr lang="en-GB" sz="1800" kern="1200" dirty="0">
              <a:solidFill>
                <a:schemeClr val="bg1"/>
              </a:solidFill>
            </a:rPr>
            <a:t>)</a:t>
          </a:r>
        </a:p>
      </dsp:txBody>
      <dsp:txXfrm>
        <a:off x="0" y="2270847"/>
        <a:ext cx="994948" cy="1129759"/>
      </dsp:txXfrm>
    </dsp:sp>
    <dsp:sp modelId="{6B5BB8FE-EBC0-45C8-9BB8-6B17A692F1DF}">
      <dsp:nvSpPr>
        <dsp:cNvPr id="0" name=""/>
        <dsp:cNvSpPr/>
      </dsp:nvSpPr>
      <dsp:spPr>
        <a:xfrm>
          <a:off x="2138988" y="2482476"/>
          <a:ext cx="273420" cy="2734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E2D8C-D927-458A-A944-3A9290DB7C85}">
      <dsp:nvSpPr>
        <dsp:cNvPr id="0" name=""/>
        <dsp:cNvSpPr/>
      </dsp:nvSpPr>
      <dsp:spPr>
        <a:xfrm>
          <a:off x="1599588" y="1168131"/>
          <a:ext cx="903748" cy="1988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880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baseline="0" dirty="0">
              <a:solidFill>
                <a:schemeClr val="bg1"/>
              </a:solidFill>
            </a:rPr>
            <a:t>ICL (1960’s &amp; 70’s)</a:t>
          </a:r>
        </a:p>
      </dsp:txBody>
      <dsp:txXfrm>
        <a:off x="1599588" y="1168131"/>
        <a:ext cx="903748" cy="1988946"/>
      </dsp:txXfrm>
    </dsp:sp>
    <dsp:sp modelId="{5E678D6E-FC6E-4F71-A457-21CAAE503045}">
      <dsp:nvSpPr>
        <dsp:cNvPr id="0" name=""/>
        <dsp:cNvSpPr/>
      </dsp:nvSpPr>
      <dsp:spPr>
        <a:xfrm>
          <a:off x="3714375" y="1847125"/>
          <a:ext cx="364561" cy="364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437A1-62BB-43B1-BBEC-4776E5CCE4D1}">
      <dsp:nvSpPr>
        <dsp:cNvPr id="0" name=""/>
        <dsp:cNvSpPr/>
      </dsp:nvSpPr>
      <dsp:spPr>
        <a:xfrm>
          <a:off x="3036616" y="524055"/>
          <a:ext cx="1465839" cy="2667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173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baseline="0" dirty="0">
              <a:solidFill>
                <a:schemeClr val="bg1"/>
              </a:solidFill>
            </a:rPr>
            <a:t>IBM3090 (1980’s)</a:t>
          </a:r>
        </a:p>
      </dsp:txBody>
      <dsp:txXfrm>
        <a:off x="3036616" y="524055"/>
        <a:ext cx="1465839" cy="2667752"/>
      </dsp:txXfrm>
    </dsp:sp>
    <dsp:sp modelId="{15561B3E-1E13-463A-8F59-DD98E428D71F}">
      <dsp:nvSpPr>
        <dsp:cNvPr id="0" name=""/>
        <dsp:cNvSpPr/>
      </dsp:nvSpPr>
      <dsp:spPr>
        <a:xfrm>
          <a:off x="5101533" y="1401542"/>
          <a:ext cx="470891" cy="4708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D1463-D30E-4F18-9099-D0FB9BC4261E}">
      <dsp:nvSpPr>
        <dsp:cNvPr id="0" name=""/>
        <dsp:cNvSpPr/>
      </dsp:nvSpPr>
      <dsp:spPr>
        <a:xfrm>
          <a:off x="4591312" y="126290"/>
          <a:ext cx="1519004" cy="3180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516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baseline="0" dirty="0">
              <a:solidFill>
                <a:schemeClr val="bg1"/>
              </a:solidFill>
            </a:rPr>
            <a:t>IBM SP2 (1990’s)</a:t>
          </a:r>
        </a:p>
      </dsp:txBody>
      <dsp:txXfrm>
        <a:off x="4591312" y="126290"/>
        <a:ext cx="1519004" cy="3180416"/>
      </dsp:txXfrm>
    </dsp:sp>
    <dsp:sp modelId="{551EE2FD-AC81-48D9-927E-B65D06643EC5}">
      <dsp:nvSpPr>
        <dsp:cNvPr id="0" name=""/>
        <dsp:cNvSpPr/>
      </dsp:nvSpPr>
      <dsp:spPr>
        <a:xfrm>
          <a:off x="7860658" y="1006456"/>
          <a:ext cx="600006" cy="6000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4DB29-83CB-47F3-AF4F-DBB3A9C0B614}">
      <dsp:nvSpPr>
        <dsp:cNvPr id="0" name=""/>
        <dsp:cNvSpPr/>
      </dsp:nvSpPr>
      <dsp:spPr>
        <a:xfrm>
          <a:off x="6974060" y="106253"/>
          <a:ext cx="1973810" cy="105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931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baseline="0" dirty="0">
              <a:solidFill>
                <a:schemeClr val="bg1"/>
              </a:solidFill>
            </a:rPr>
            <a:t>Iridis </a:t>
          </a:r>
          <a:r>
            <a:rPr lang="en-US" sz="1600" kern="1200" baseline="0" dirty="0">
              <a:solidFill>
                <a:schemeClr val="bg1"/>
              </a:solidFill>
            </a:rPr>
            <a:t>1-5</a:t>
          </a:r>
          <a:endParaRPr lang="en-GB" sz="1600" kern="1200" baseline="0" dirty="0">
            <a:solidFill>
              <a:schemeClr val="bg1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baseline="0" dirty="0">
              <a:solidFill>
                <a:schemeClr val="bg1"/>
              </a:solidFill>
            </a:rPr>
            <a:t>(2001-present)</a:t>
          </a:r>
        </a:p>
      </dsp:txBody>
      <dsp:txXfrm>
        <a:off x="6974060" y="106253"/>
        <a:ext cx="1973810" cy="1059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2027B-2236-4C58-A677-A6515755467F}">
      <dsp:nvSpPr>
        <dsp:cNvPr id="0" name=""/>
        <dsp:cNvSpPr/>
      </dsp:nvSpPr>
      <dsp:spPr>
        <a:xfrm>
          <a:off x="3496097" y="1579817"/>
          <a:ext cx="2008016" cy="173701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b="1" kern="1200" dirty="0"/>
            <a:t>My Job</a:t>
          </a:r>
        </a:p>
      </dsp:txBody>
      <dsp:txXfrm>
        <a:off x="3828853" y="1867665"/>
        <a:ext cx="1342504" cy="1161319"/>
      </dsp:txXfrm>
    </dsp:sp>
    <dsp:sp modelId="{DE41C4BC-E7A5-4B5D-AA1D-3FD8A30CB1D7}">
      <dsp:nvSpPr>
        <dsp:cNvPr id="0" name=""/>
        <dsp:cNvSpPr/>
      </dsp:nvSpPr>
      <dsp:spPr>
        <a:xfrm>
          <a:off x="4753501" y="748772"/>
          <a:ext cx="757618" cy="6527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D2F59-A1C7-4605-9F52-A0ACCF22D6C3}">
      <dsp:nvSpPr>
        <dsp:cNvPr id="0" name=""/>
        <dsp:cNvSpPr/>
      </dsp:nvSpPr>
      <dsp:spPr>
        <a:xfrm>
          <a:off x="3681064" y="0"/>
          <a:ext cx="1645554" cy="142359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How many CPUs? Memory?</a:t>
          </a:r>
        </a:p>
      </dsp:txBody>
      <dsp:txXfrm>
        <a:off x="3953767" y="235921"/>
        <a:ext cx="1100148" cy="951756"/>
      </dsp:txXfrm>
    </dsp:sp>
    <dsp:sp modelId="{D05135B9-A896-47C2-9B76-B8A06E64619D}">
      <dsp:nvSpPr>
        <dsp:cNvPr id="0" name=""/>
        <dsp:cNvSpPr/>
      </dsp:nvSpPr>
      <dsp:spPr>
        <a:xfrm>
          <a:off x="5637701" y="1969139"/>
          <a:ext cx="757618" cy="6527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5F649-30EF-4A25-AF04-A6CCE564E1CD}">
      <dsp:nvSpPr>
        <dsp:cNvPr id="0" name=""/>
        <dsp:cNvSpPr/>
      </dsp:nvSpPr>
      <dsp:spPr>
        <a:xfrm>
          <a:off x="5190229" y="875608"/>
          <a:ext cx="1645554" cy="142359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For how long?</a:t>
          </a:r>
        </a:p>
      </dsp:txBody>
      <dsp:txXfrm>
        <a:off x="5462932" y="1111529"/>
        <a:ext cx="1100148" cy="951756"/>
      </dsp:txXfrm>
    </dsp:sp>
    <dsp:sp modelId="{09E88AA1-EE74-4812-B994-E47D8FC10BB2}">
      <dsp:nvSpPr>
        <dsp:cNvPr id="0" name=""/>
        <dsp:cNvSpPr/>
      </dsp:nvSpPr>
      <dsp:spPr>
        <a:xfrm>
          <a:off x="5023478" y="3346704"/>
          <a:ext cx="757618" cy="6527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70B85-5CA2-4D35-B21D-D529E6FAF803}">
      <dsp:nvSpPr>
        <dsp:cNvPr id="0" name=""/>
        <dsp:cNvSpPr/>
      </dsp:nvSpPr>
      <dsp:spPr>
        <a:xfrm>
          <a:off x="5190229" y="2596952"/>
          <a:ext cx="1645554" cy="142359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What software?</a:t>
          </a:r>
        </a:p>
      </dsp:txBody>
      <dsp:txXfrm>
        <a:off x="5462932" y="2832873"/>
        <a:ext cx="1100148" cy="951756"/>
      </dsp:txXfrm>
    </dsp:sp>
    <dsp:sp modelId="{0E7B674A-FA06-4211-8E59-B3455944B2C4}">
      <dsp:nvSpPr>
        <dsp:cNvPr id="0" name=""/>
        <dsp:cNvSpPr/>
      </dsp:nvSpPr>
      <dsp:spPr>
        <a:xfrm>
          <a:off x="3499834" y="3489701"/>
          <a:ext cx="757618" cy="6527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2A463-161B-4364-B245-7353D671EBDE}">
      <dsp:nvSpPr>
        <dsp:cNvPr id="0" name=""/>
        <dsp:cNvSpPr/>
      </dsp:nvSpPr>
      <dsp:spPr>
        <a:xfrm>
          <a:off x="3681064" y="3473540"/>
          <a:ext cx="1645554" cy="142359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Where </a:t>
          </a:r>
          <a:r>
            <a:rPr lang="en-GB" sz="1600" b="1" kern="1200" dirty="0" smtClean="0"/>
            <a:t>are input </a:t>
          </a:r>
          <a:r>
            <a:rPr lang="en-GB" sz="1600" b="1" kern="1200" dirty="0"/>
            <a:t>files?</a:t>
          </a:r>
        </a:p>
      </dsp:txBody>
      <dsp:txXfrm>
        <a:off x="3953767" y="3709461"/>
        <a:ext cx="1100148" cy="951756"/>
      </dsp:txXfrm>
    </dsp:sp>
    <dsp:sp modelId="{A4305F8E-4205-4277-8A61-B53FC999CF2F}">
      <dsp:nvSpPr>
        <dsp:cNvPr id="0" name=""/>
        <dsp:cNvSpPr/>
      </dsp:nvSpPr>
      <dsp:spPr>
        <a:xfrm>
          <a:off x="2601154" y="2269823"/>
          <a:ext cx="757618" cy="6527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BB5CE-9F54-4C0F-8B59-8CE6FE5EE258}">
      <dsp:nvSpPr>
        <dsp:cNvPr id="0" name=""/>
        <dsp:cNvSpPr/>
      </dsp:nvSpPr>
      <dsp:spPr>
        <a:xfrm>
          <a:off x="2164893" y="2597932"/>
          <a:ext cx="1645554" cy="142359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Where </a:t>
          </a:r>
          <a:r>
            <a:rPr lang="en-GB" sz="1600" b="1" kern="1200" dirty="0" smtClean="0"/>
            <a:t>to save </a:t>
          </a:r>
          <a:r>
            <a:rPr lang="en-GB" sz="1600" b="1" kern="1200" dirty="0"/>
            <a:t>output?</a:t>
          </a:r>
        </a:p>
      </dsp:txBody>
      <dsp:txXfrm>
        <a:off x="2437596" y="2833853"/>
        <a:ext cx="1100148" cy="951756"/>
      </dsp:txXfrm>
    </dsp:sp>
    <dsp:sp modelId="{E723AB45-3994-4CAE-B680-79FE4B7F7F47}">
      <dsp:nvSpPr>
        <dsp:cNvPr id="0" name=""/>
        <dsp:cNvSpPr/>
      </dsp:nvSpPr>
      <dsp:spPr>
        <a:xfrm>
          <a:off x="2164893" y="873649"/>
          <a:ext cx="1645554" cy="1423598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/>
            <a:t>Licence?</a:t>
          </a:r>
        </a:p>
      </dsp:txBody>
      <dsp:txXfrm>
        <a:off x="2437596" y="1109570"/>
        <a:ext cx="1100148" cy="951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0D06A-CB76-487D-87F4-49BEA80889F3}" type="datetimeFigureOut">
              <a:rPr lang="en-GB" smtClean="0"/>
              <a:t>09/07/2018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1696" y="6456324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8B7BA-0AF6-4091-90D1-472DD49336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333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839" cy="33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l" defTabSz="955731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581" y="0"/>
            <a:ext cx="4301839" cy="33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221" y="3228553"/>
            <a:ext cx="7942198" cy="305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7106"/>
            <a:ext cx="4301839" cy="33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l" defTabSz="955731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581" y="6457106"/>
            <a:ext cx="4301839" cy="33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62" tIns="47781" rIns="95562" bIns="47781" numCol="1" anchor="b" anchorCtr="0" compatLnSpc="1">
            <a:prstTxWarp prst="textNoShape">
              <a:avLst/>
            </a:prstTxWarp>
          </a:bodyPr>
          <a:lstStyle>
            <a:lvl1pPr algn="r" defTabSz="955731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DC0F692-A729-4F9A-A198-B45FF4D7E0B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1957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3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85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078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16798" indent="-275692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02766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543873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1984980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42608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867193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308299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74940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A683A331-7759-4F77-AC83-88A561640ABD}" type="slidenum">
              <a:rPr lang="en-GB" sz="1300">
                <a:latin typeface="Arial" charset="0"/>
              </a:rPr>
              <a:pPr>
                <a:defRPr/>
              </a:pPr>
              <a:t>19</a:t>
            </a:fld>
            <a:endParaRPr lang="en-GB" sz="130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3900" y="509588"/>
            <a:ext cx="3398838" cy="254952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961" y="3228553"/>
            <a:ext cx="7280718" cy="3058795"/>
          </a:xfrm>
          <a:noFill/>
        </p:spPr>
        <p:txBody>
          <a:bodyPr/>
          <a:lstStyle/>
          <a:p>
            <a:pPr eaLnBrk="1" hangingPunct="1"/>
            <a:r>
              <a:rPr lang="en-US" dirty="0"/>
              <a:t>Please use the </a:t>
            </a:r>
            <a:r>
              <a:rPr lang="en-US" dirty="0" err="1"/>
              <a:t>dd</a:t>
            </a:r>
            <a:r>
              <a:rPr lang="en-US" dirty="0"/>
              <a:t> month </a:t>
            </a:r>
            <a:r>
              <a:rPr lang="en-US" dirty="0" err="1"/>
              <a:t>yyyy</a:t>
            </a:r>
            <a:r>
              <a:rPr lang="en-US" dirty="0"/>
              <a:t> format for the date for example 11 January 2008. The main title can be one or two lines long. </a:t>
            </a:r>
          </a:p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031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323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31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263900" y="509588"/>
            <a:ext cx="3398838" cy="254952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dirty="0"/>
              <a:t>Use cat /etc/</a:t>
            </a:r>
            <a:r>
              <a:rPr lang="en-GB" dirty="0" err="1"/>
              <a:t>motd</a:t>
            </a:r>
            <a:r>
              <a:rPr lang="en-GB" dirty="0"/>
              <a:t> to view at any time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16798" indent="-275692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02766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543873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1984980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42608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867193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308299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74940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5AF6D55D-FC7C-48F4-88C4-5C909C09ADAA}" type="slidenum">
              <a:rPr lang="en-GB" sz="1300">
                <a:latin typeface="Arial" charset="0"/>
              </a:rPr>
              <a:pPr>
                <a:defRPr/>
              </a:pPr>
              <a:t>28</a:t>
            </a:fld>
            <a:endParaRPr lang="en-GB" sz="13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514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Computer interface – keyboard, mouse, touchpad</a:t>
            </a:r>
          </a:p>
          <a:p>
            <a:r>
              <a:rPr lang="en-GB" dirty="0"/>
              <a:t>Show bash, </a:t>
            </a:r>
            <a:r>
              <a:rPr lang="en-GB" dirty="0" err="1"/>
              <a:t>tcsh</a:t>
            </a:r>
            <a:r>
              <a:rPr lang="en-GB" dirty="0"/>
              <a:t>, echo $0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D06E83-E8B9-4409-BBF7-7F3D539EDB5F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504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970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Definition of “full path”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D06E83-E8B9-4409-BBF7-7F3D539EDB5F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701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02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76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16798" indent="-275692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02766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543873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1984980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42608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867193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308299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74940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1EB0554E-1D25-4869-ACAC-DA895D559BFF}" type="slidenum">
              <a:rPr lang="en-GB" sz="1300">
                <a:latin typeface="Arial" charset="0"/>
              </a:rPr>
              <a:pPr>
                <a:defRPr/>
              </a:pPr>
              <a:t>44</a:t>
            </a:fld>
            <a:endParaRPr lang="en-GB" sz="1300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3900" y="509588"/>
            <a:ext cx="3398838" cy="254952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961" y="3228553"/>
            <a:ext cx="7280718" cy="3058795"/>
          </a:xfrm>
          <a:noFill/>
        </p:spPr>
        <p:txBody>
          <a:bodyPr/>
          <a:lstStyle/>
          <a:p>
            <a:pPr eaLnBrk="1" hangingPunct="1"/>
            <a:r>
              <a:rPr lang="en-US" dirty="0"/>
              <a:t>Please use the </a:t>
            </a:r>
            <a:r>
              <a:rPr lang="en-US" dirty="0" err="1"/>
              <a:t>dd</a:t>
            </a:r>
            <a:r>
              <a:rPr lang="en-US" dirty="0"/>
              <a:t> month </a:t>
            </a:r>
            <a:r>
              <a:rPr lang="en-US" dirty="0" err="1"/>
              <a:t>yyyy</a:t>
            </a:r>
            <a:r>
              <a:rPr lang="en-US" dirty="0"/>
              <a:t> format for the date for example 11 January 2008. The main title can be one or two lines long. </a:t>
            </a:r>
          </a:p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347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16798" indent="-275692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02766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543873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1984980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42608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867193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308299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74940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635F35E2-9174-4907-951E-D947DF59072D}" type="slidenum">
              <a:rPr lang="en-GB" sz="1300">
                <a:latin typeface="Arial" charset="0"/>
              </a:rPr>
              <a:pPr>
                <a:defRPr/>
              </a:pPr>
              <a:t>45</a:t>
            </a:fld>
            <a:endParaRPr lang="en-GB" sz="130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3900" y="509588"/>
            <a:ext cx="3398838" cy="254952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 dirty="0"/>
              <a:t>Home-work-temp 40-100-500</a:t>
            </a:r>
          </a:p>
          <a:p>
            <a:pPr eaLnBrk="1" hangingPunct="1"/>
            <a:r>
              <a:rPr lang="en-GB" dirty="0"/>
              <a:t> </a:t>
            </a:r>
            <a:r>
              <a:rPr lang="en-GB" dirty="0" err="1"/>
              <a:t>mdiag</a:t>
            </a:r>
            <a:r>
              <a:rPr lang="en-GB" dirty="0"/>
              <a:t> -u DEFAULT</a:t>
            </a:r>
          </a:p>
          <a:p>
            <a:pPr eaLnBrk="1" hangingPunct="1"/>
            <a:r>
              <a:rPr lang="en-GB" dirty="0"/>
              <a:t>MAXJOB=512,768 MAXNODE=64,96 MAXPROC=512,768 MAXPS=82944000,124416000 MAXIJOB=32 MAXIPROC=576,1024 MAXIPS=100000000</a:t>
            </a:r>
          </a:p>
        </p:txBody>
      </p:sp>
    </p:spTree>
    <p:extLst>
      <p:ext uri="{BB962C8B-B14F-4D97-AF65-F5344CB8AC3E}">
        <p14:creationId xmlns:p14="http://schemas.microsoft.com/office/powerpoint/2010/main" val="143486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16798" indent="-275692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02766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543873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1984980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42608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867193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308299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74940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60AB886B-2716-4143-961D-745EE4CF3C77}" type="slidenum">
              <a:rPr lang="en-GB" sz="1300">
                <a:latin typeface="Arial" charset="0"/>
              </a:rPr>
              <a:pPr>
                <a:defRPr/>
              </a:pPr>
              <a:t>48</a:t>
            </a:fld>
            <a:endParaRPr lang="en-GB" sz="1300">
              <a:latin typeface="Arial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3900" y="509588"/>
            <a:ext cx="3398838" cy="2549525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 dirty="0"/>
              <a:t>Home-work-temp 40-100-500</a:t>
            </a:r>
          </a:p>
          <a:p>
            <a:pPr eaLnBrk="1" hangingPunct="1"/>
            <a:r>
              <a:rPr lang="en-GB" dirty="0"/>
              <a:t> </a:t>
            </a:r>
            <a:r>
              <a:rPr lang="en-GB" dirty="0" err="1"/>
              <a:t>mdiag</a:t>
            </a:r>
            <a:r>
              <a:rPr lang="en-GB" dirty="0"/>
              <a:t> -u DEFAULT</a:t>
            </a:r>
          </a:p>
          <a:p>
            <a:pPr eaLnBrk="1" hangingPunct="1"/>
            <a:r>
              <a:rPr lang="en-GB" dirty="0"/>
              <a:t>MAXJOB=512,768 MAXNODE=64,96 MAXPROC=512,768 MAXPS=82944000,124416000 MAXIJOB=32 MAXIPROC=576,1024 MAXIPS=100000000</a:t>
            </a:r>
          </a:p>
        </p:txBody>
      </p:sp>
    </p:spTree>
    <p:extLst>
      <p:ext uri="{BB962C8B-B14F-4D97-AF65-F5344CB8AC3E}">
        <p14:creationId xmlns:p14="http://schemas.microsoft.com/office/powerpoint/2010/main" val="3566704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484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043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16798" indent="-275692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02766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543873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1984980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42608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867193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308299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74940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BA3C95E8-A62F-4C54-BC83-A276ED002B26}" type="slidenum">
              <a:rPr lang="en-GB" sz="1300">
                <a:latin typeface="Arial" charset="0"/>
              </a:rPr>
              <a:pPr>
                <a:defRPr/>
              </a:pPr>
              <a:t>53</a:t>
            </a:fld>
            <a:endParaRPr lang="en-GB" sz="1300">
              <a:latin typeface="Arial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3900" y="509588"/>
            <a:ext cx="3398838" cy="254952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961" y="3228553"/>
            <a:ext cx="7280718" cy="3058795"/>
          </a:xfrm>
          <a:noFill/>
        </p:spPr>
        <p:txBody>
          <a:bodyPr/>
          <a:lstStyle/>
          <a:p>
            <a:pPr eaLnBrk="1" hangingPunct="1"/>
            <a:r>
              <a:rPr lang="en-US" dirty="0"/>
              <a:t>Please use the </a:t>
            </a:r>
            <a:r>
              <a:rPr lang="en-US" dirty="0" err="1"/>
              <a:t>dd</a:t>
            </a:r>
            <a:r>
              <a:rPr lang="en-US" dirty="0"/>
              <a:t> month </a:t>
            </a:r>
            <a:r>
              <a:rPr lang="en-US" dirty="0" err="1"/>
              <a:t>yyyy</a:t>
            </a:r>
            <a:r>
              <a:rPr lang="en-US" dirty="0"/>
              <a:t> format for the date for example 11 January 2008. The main title can be one or two lines long. </a:t>
            </a:r>
          </a:p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98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263900" y="509588"/>
            <a:ext cx="3398838" cy="254952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dirty="0"/>
              <a:t>Need a parallel application to take advantage of multiple processors!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16798" indent="-275692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02766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543873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1984980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42608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867193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308299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74940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8E921095-B7CD-4598-82BE-21ED7E3A0156}" type="slidenum">
              <a:rPr lang="en-GB" sz="1300">
                <a:latin typeface="Arial" charset="0"/>
              </a:rPr>
              <a:pPr>
                <a:defRPr/>
              </a:pPr>
              <a:t>54</a:t>
            </a:fld>
            <a:endParaRPr lang="en-GB" sz="13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972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53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424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960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628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4847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3848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818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8887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93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488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588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263900" y="509588"/>
            <a:ext cx="3398838" cy="254952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 dirty="0"/>
              <a:t>Must be time for tea &amp; coffee!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16798" indent="-275692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02766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543873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1984980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42608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867193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308299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74940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DE192712-F584-4E0E-826D-5527F8C6BBB5}" type="slidenum">
              <a:rPr lang="en-GB" sz="1300">
                <a:latin typeface="Arial" charset="0"/>
              </a:rPr>
              <a:pPr>
                <a:defRPr/>
              </a:pPr>
              <a:t>67</a:t>
            </a:fld>
            <a:endParaRPr lang="en-GB" sz="13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02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932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2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07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16798" indent="-275692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02766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543873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1984980" indent="-220553" defTabSz="955731"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42608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867193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308299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749406" indent="-220553" algn="ctr" defTabSz="955731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C5E85AA5-7876-4D37-B5E1-4F297AF16FEC}" type="slidenum">
              <a:rPr lang="en-GB" sz="1300">
                <a:latin typeface="Arial" charset="0"/>
              </a:rPr>
              <a:pPr>
                <a:defRPr/>
              </a:pPr>
              <a:t>71</a:t>
            </a:fld>
            <a:endParaRPr lang="en-GB" sz="1300">
              <a:latin typeface="Arial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63900" y="509588"/>
            <a:ext cx="3398838" cy="254952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2961" y="3228553"/>
            <a:ext cx="7280718" cy="3058795"/>
          </a:xfrm>
          <a:noFill/>
        </p:spPr>
        <p:txBody>
          <a:bodyPr/>
          <a:lstStyle/>
          <a:p>
            <a:pPr eaLnBrk="1" hangingPunct="1"/>
            <a:r>
              <a:rPr lang="en-US" dirty="0"/>
              <a:t>Please use the </a:t>
            </a:r>
            <a:r>
              <a:rPr lang="en-US" dirty="0" err="1"/>
              <a:t>dd</a:t>
            </a:r>
            <a:r>
              <a:rPr lang="en-US" dirty="0"/>
              <a:t> month </a:t>
            </a:r>
            <a:r>
              <a:rPr lang="en-US" dirty="0" err="1"/>
              <a:t>yyyy</a:t>
            </a:r>
            <a:r>
              <a:rPr lang="en-US" dirty="0"/>
              <a:t> format for the date for example 11 January 2008. The main title can be one or two lines long. </a:t>
            </a:r>
          </a:p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06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Lucida Sans" pitchFamily="34" charset="0"/>
                <a:ea typeface="ＭＳ Ｐゴシック" pitchFamily="16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Lucida Sans" pitchFamily="34" charset="0"/>
                <a:ea typeface="ＭＳ Ｐゴシック" pitchFamily="16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Lucida Sans" pitchFamily="34" charset="0"/>
                <a:ea typeface="ＭＳ Ｐゴシック" pitchFamily="16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Lucida Sans" pitchFamily="34" charset="0"/>
                <a:ea typeface="ＭＳ Ｐゴシック" pitchFamily="16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Lucida Sans" pitchFamily="34" charset="0"/>
                <a:ea typeface="ＭＳ Ｐゴシック" pitchFamily="16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Lucida Sans" pitchFamily="34" charset="0"/>
                <a:ea typeface="ＭＳ Ｐゴシック" pitchFamily="16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Lucida Sans" pitchFamily="34" charset="0"/>
                <a:ea typeface="ＭＳ Ｐゴシック" pitchFamily="16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Lucida Sans" pitchFamily="34" charset="0"/>
                <a:ea typeface="ＭＳ Ｐゴシック" pitchFamily="16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Lucida Sans" pitchFamily="34" charset="0"/>
                <a:ea typeface="ＭＳ Ｐゴシック" pitchFamily="16" charset="-128"/>
              </a:defRPr>
            </a:lvl9pPr>
          </a:lstStyle>
          <a:p>
            <a:fld id="{37C5924B-FE0C-47BB-A6AC-3F106FCC6268}" type="slidenum">
              <a:rPr lang="en-GB">
                <a:latin typeface="Arial" charset="0"/>
              </a:rPr>
              <a:pPr/>
              <a:t>5</a:t>
            </a:fld>
            <a:endParaRPr lang="en-GB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r>
              <a:rPr lang="en-US"/>
              <a:t>Please use the dd month yyyy format for the date for example 11 January 2008. The main title can be one or two lines long. </a:t>
            </a:r>
          </a:p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303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2EC69-83CC-4C96-9112-58197F4BC5BF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41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0F692-A729-4F9A-A198-B45FF4D7E0B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660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19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3900" y="511175"/>
            <a:ext cx="3398838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9613B4-3F43-4252-AE89-FD339F992CC0}" type="slidenum">
              <a:rPr lang="en-GB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04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latin typeface="Arial" charset="0"/>
            </a:endParaRPr>
          </a:p>
        </p:txBody>
      </p:sp>
      <p:pic>
        <p:nvPicPr>
          <p:cNvPr id="6" name="Picture 7" descr="white_logo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0" y="381000"/>
            <a:ext cx="2695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23850" y="1700213"/>
            <a:ext cx="8496300" cy="2160587"/>
          </a:xfrm>
        </p:spPr>
        <p:txBody>
          <a:bodyPr lIns="91440"/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933825"/>
            <a:ext cx="8496300" cy="1752600"/>
          </a:xfr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E5A2D23D-3A57-423F-B4D4-C93FFDD5723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807274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6F00D-ECF9-428E-B236-2F596906F5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992565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1672D-2200-4C30-95B7-E029185C39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41636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6" y="908050"/>
            <a:ext cx="8496300" cy="6492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1" y="1700213"/>
            <a:ext cx="4177811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2344" y="1700213"/>
            <a:ext cx="4177812" cy="1981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2344" y="3833813"/>
            <a:ext cx="4177812" cy="1981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2AEBF-A1C2-4AD9-9DD6-4396DF1E9614}" type="slidenum">
              <a:rPr lang="en-US">
                <a:solidFill>
                  <a:srgbClr val="323D4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23D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49687"/>
      </p:ext>
    </p:extLst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3BDA04-0D35-4480-80CC-D2BCB49A454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264630"/>
      </p:ext>
    </p:extLst>
  </p:cSld>
  <p:clrMapOvr>
    <a:masterClrMapping/>
  </p:clrMapOvr>
  <p:transition spd="slow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90488" y="3200400"/>
            <a:ext cx="9234488" cy="3657600"/>
          </a:xfrm>
          <a:prstGeom prst="rect">
            <a:avLst/>
          </a:prstGeom>
          <a:gradFill rotWithShape="0">
            <a:gsLst>
              <a:gs pos="0">
                <a:srgbClr val="007275"/>
              </a:gs>
              <a:gs pos="100000">
                <a:srgbClr val="008CA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90488" y="0"/>
            <a:ext cx="9234488" cy="3276600"/>
          </a:xfrm>
          <a:prstGeom prst="rect">
            <a:avLst/>
          </a:prstGeom>
          <a:solidFill>
            <a:srgbClr val="0072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latin typeface="Arial" charset="0"/>
            </a:endParaRPr>
          </a:p>
        </p:txBody>
      </p:sp>
      <p:pic>
        <p:nvPicPr>
          <p:cNvPr id="6" name="Picture 6" descr="white_logo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381000"/>
            <a:ext cx="21399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23850" y="1700213"/>
            <a:ext cx="8496300" cy="4105275"/>
          </a:xfrm>
        </p:spPr>
        <p:txBody>
          <a:bodyPr lIns="91440"/>
          <a:lstStyle>
            <a:lvl1pPr algn="r">
              <a:defRPr sz="7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-69850" y="7461250"/>
            <a:ext cx="69850" cy="69850"/>
          </a:xfrm>
        </p:spPr>
        <p:txBody>
          <a:bodyPr lIns="9144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68633848"/>
      </p:ext>
    </p:extLst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5E8D6-8748-47A6-8DCC-F55B4E6EF4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221084"/>
      </p:ext>
    </p:extLst>
  </p:cSld>
  <p:clrMapOvr>
    <a:masterClrMapping/>
  </p:clrMapOvr>
  <p:transition spd="slow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B3F46-BBCA-44E1-840B-DF870463A24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581068"/>
      </p:ext>
    </p:extLst>
  </p:cSld>
  <p:clrMapOvr>
    <a:masterClrMapping/>
  </p:clrMapOvr>
  <p:transition spd="slow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F52683-38B3-46A3-97C4-3EAF401FEA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887608"/>
      </p:ext>
    </p:extLst>
  </p:cSld>
  <p:clrMapOvr>
    <a:masterClrMapping/>
  </p:clrMapOvr>
  <p:transition spd="slow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127DA-9919-4748-8A34-7FDED20FA6F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995332"/>
      </p:ext>
    </p:extLst>
  </p:cSld>
  <p:clrMapOvr>
    <a:masterClrMapping/>
  </p:clrMapOvr>
  <p:transition spd="slow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F1D9B-53CC-4FB3-BCA6-E74EB4AA00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22413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08DF8-3F5D-4641-81F1-1611188370F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51135"/>
      </p:ext>
    </p:extLst>
  </p:cSld>
  <p:clrMapOvr>
    <a:masterClrMapping/>
  </p:clrMapOvr>
  <p:transition spd="slow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1BDB4-32DA-46D0-9864-2811F22FA11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680558"/>
      </p:ext>
    </p:extLst>
  </p:cSld>
  <p:clrMapOvr>
    <a:masterClrMapping/>
  </p:clrMapOvr>
  <p:transition spd="slow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FEFF6-EB5B-4C62-A60F-0E364D2602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326009"/>
      </p:ext>
    </p:extLst>
  </p:cSld>
  <p:clrMapOvr>
    <a:masterClrMapping/>
  </p:clrMapOvr>
  <p:transition spd="slow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6E632-4651-4186-8DE3-55C966BD3F0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006074"/>
      </p:ext>
    </p:extLst>
  </p:cSld>
  <p:clrMapOvr>
    <a:masterClrMapping/>
  </p:clrMapOvr>
  <p:transition spd="slow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161DC-B466-4F9A-8F98-7A97BBA6C4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340078"/>
      </p:ext>
    </p:extLst>
  </p:cSld>
  <p:clrMapOvr>
    <a:masterClrMapping/>
  </p:clrMapOvr>
  <p:transition spd="slow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5318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5318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A3A40-1EFA-48CB-A3EC-327BCF3944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716594"/>
      </p:ext>
    </p:extLst>
  </p:cSld>
  <p:clrMapOvr>
    <a:masterClrMapping/>
  </p:clrMapOvr>
  <p:transition spd="slow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6" y="908050"/>
            <a:ext cx="8496300" cy="6492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1" y="1700213"/>
            <a:ext cx="4177811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2344" y="1700213"/>
            <a:ext cx="4177812" cy="1981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2344" y="3833813"/>
            <a:ext cx="4177812" cy="19812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2AEBF-A1C2-4AD9-9DD6-4396DF1E9614}" type="slidenum">
              <a:rPr lang="en-US">
                <a:solidFill>
                  <a:srgbClr val="323D4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23D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49687"/>
      </p:ext>
    </p:extLst>
  </p:cSld>
  <p:clrMapOvr>
    <a:masterClrMapping/>
  </p:clrMapOvr>
  <p:transition spd="slow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2356EC-1C84-45D7-93B2-7F5AFC9AE4B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928247"/>
      </p:ext>
    </p:extLst>
  </p:cSld>
  <p:clrMapOvr>
    <a:masterClrMapping/>
  </p:clrMapOvr>
  <p:transition spd="slow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87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06097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1888232614"/>
      </p:ext>
    </p:extLst>
  </p:cSld>
  <p:clrMapOvr>
    <a:masterClrMapping/>
  </p:clrMapOvr>
  <p:transition spd="slow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2063784557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34726-FF30-4A80-BD27-B1C3347F03B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494578"/>
      </p:ext>
    </p:extLst>
  </p:cSld>
  <p:clrMapOvr>
    <a:masterClrMapping/>
  </p:clrMapOvr>
  <p:transition spd="slow">
    <p:pull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940264642"/>
      </p:ext>
    </p:extLst>
  </p:cSld>
  <p:clrMapOvr>
    <a:masterClrMapping/>
  </p:clrMapOvr>
  <p:transition spd="slow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1561508491"/>
      </p:ext>
    </p:extLst>
  </p:cSld>
  <p:clrMapOvr>
    <a:masterClrMapping/>
  </p:clrMapOvr>
  <p:transition spd="slow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695570611"/>
      </p:ext>
    </p:extLst>
  </p:cSld>
  <p:clrMapOvr>
    <a:masterClrMapping/>
  </p:clrMapOvr>
  <p:transition spd="slow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127825555"/>
      </p:ext>
    </p:extLst>
  </p:cSld>
  <p:clrMapOvr>
    <a:masterClrMapping/>
  </p:clrMapOvr>
  <p:transition spd="slow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469497849"/>
      </p:ext>
    </p:extLst>
  </p:cSld>
  <p:clrMapOvr>
    <a:masterClrMapping/>
  </p:clrMapOvr>
  <p:transition spd="slow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3770794532"/>
      </p:ext>
    </p:extLst>
  </p:cSld>
  <p:clrMapOvr>
    <a:masterClrMapping/>
  </p:clrMapOvr>
  <p:transition spd="slow">
    <p:pull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2760190627"/>
      </p:ext>
    </p:extLst>
  </p:cSld>
  <p:clrMapOvr>
    <a:masterClrMapping/>
  </p:clrMapOvr>
  <p:transition spd="slow">
    <p:pull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3366383688"/>
      </p:ext>
    </p:extLst>
  </p:cSld>
  <p:clrMapOvr>
    <a:masterClrMapping/>
  </p:clrMapOvr>
  <p:transition spd="slow">
    <p:pull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5318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5318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3592314121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EB05DC-418E-4D8A-BDC2-E7328A9C4B0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511332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022CC-5598-43F8-8368-E029C53CF92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11192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1C5A1-20A0-46D0-BDA7-BC5CE3A493B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99355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938FEF-F710-42AC-82F1-3F4C858ADF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61495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2795E-BA93-4D28-823E-DDA5EB4CC02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48320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164-979-246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083D5-A49C-4F5B-99D9-D3F5FBB4577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49933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-79375" y="0"/>
            <a:ext cx="9223375" cy="381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-79375" y="3048000"/>
            <a:ext cx="9223375" cy="3810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DCDED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03-05-2018</a:t>
            </a:r>
            <a:endParaRPr lang="en-GB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39975" y="6248400"/>
            <a:ext cx="4464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72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9613" y="62372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Georgia" pitchFamily="18" charset="0"/>
                <a:cs typeface="+mn-cs"/>
              </a:defRPr>
            </a:lvl1pPr>
          </a:lstStyle>
          <a:p>
            <a:pPr>
              <a:defRPr/>
            </a:pPr>
            <a:fld id="{363BDA04-0D35-4480-80CC-D2BCB49A454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3" name="Picture 9" descr="marine_blue _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  <p:sldLayoutId id="2147484211" r:id="rId12"/>
    <p:sldLayoutId id="2147484214" r:id="rId13"/>
  </p:sldLayoutIdLst>
  <p:transition spd="slow">
    <p:pull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  <a:ea typeface="MS PGothic" pitchFamily="34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03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42100" y="63087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Georgia" pitchFamily="18" charset="0"/>
                <a:cs typeface="+mn-cs"/>
              </a:defRPr>
            </a:lvl1pPr>
          </a:lstStyle>
          <a:p>
            <a:pPr>
              <a:defRPr/>
            </a:pPr>
            <a:fld id="{3C2356EC-1C84-45D7-93B2-7F5AFC9AE4B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2055" name="Picture 7" descr="marine_blue _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  <p:sldLayoutId id="2147484212" r:id="rId12"/>
    <p:sldLayoutId id="2147484213" r:id="rId13"/>
    <p:sldLayoutId id="2147484215" r:id="rId14"/>
  </p:sldLayoutIdLst>
  <p:transition spd="slow">
    <p:pull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5000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</p:sldLayoutIdLst>
  <p:transition spd="slow">
    <p:pull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8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5000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top500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distrowatch.com/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indows#0" TargetMode="Externa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6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-carpentry.org/lessons/" TargetMode="Externa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mobaxterm.mobatek.net/" TargetMode="Externa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slideLayout" Target="../slideLayouts/slideLayout26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10" Type="http://schemas.openxmlformats.org/officeDocument/2006/relationships/tags" Target="../tags/tag39.xml"/><Relationship Id="rId19" Type="http://schemas.openxmlformats.org/officeDocument/2006/relationships/slideLayout" Target="../slideLayouts/slideLayout26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o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slideLayout" Target="../slideLayouts/slideLayout26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jpe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3.jpg"/><Relationship Id="rId10" Type="http://schemas.openxmlformats.org/officeDocument/2006/relationships/image" Target="../media/image8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slideLayout" Target="../slideLayouts/slideLayout13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jpeg"/><Relationship Id="rId11" Type="http://schemas.openxmlformats.org/officeDocument/2006/relationships/image" Target="../media/image24.gif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sz="6900" i="1" dirty="0"/>
              <a:t>Introduction to cluster computing on Iridis 5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3" y="620688"/>
            <a:ext cx="8496300" cy="649288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Iridis 5 specifications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252925" y="1470020"/>
            <a:ext cx="5472609" cy="4525962"/>
          </a:xfrm>
        </p:spPr>
        <p:txBody>
          <a:bodyPr/>
          <a:lstStyle/>
          <a:p>
            <a:r>
              <a:rPr lang="en-GB" sz="1800" b="1" dirty="0">
                <a:solidFill>
                  <a:srgbClr val="FF0000"/>
                </a:solidFill>
              </a:rPr>
              <a:t>#251 </a:t>
            </a:r>
            <a:r>
              <a:rPr lang="en-GB" sz="1800" b="1" dirty="0">
                <a:solidFill>
                  <a:schemeClr val="tx1">
                    <a:lumMod val="50000"/>
                  </a:schemeClr>
                </a:solidFill>
              </a:rPr>
              <a:t>in the world (based on July 2018 TOP500 list)  with </a:t>
            </a:r>
            <a:r>
              <a:rPr lang="en-GB" sz="1800" b="1" dirty="0" err="1">
                <a:solidFill>
                  <a:schemeClr val="tx1">
                    <a:lumMod val="50000"/>
                  </a:schemeClr>
                </a:solidFill>
              </a:rPr>
              <a:t>R</a:t>
            </a:r>
            <a:r>
              <a:rPr lang="en-GB" sz="1800" b="1" baseline="-25000" dirty="0" err="1">
                <a:solidFill>
                  <a:schemeClr val="tx1">
                    <a:lumMod val="50000"/>
                  </a:schemeClr>
                </a:solidFill>
              </a:rPr>
              <a:t>peak</a:t>
            </a:r>
            <a:r>
              <a:rPr lang="en-GB" sz="1800" b="1" dirty="0">
                <a:solidFill>
                  <a:schemeClr val="tx1">
                    <a:lumMod val="50000"/>
                  </a:schemeClr>
                </a:solidFill>
              </a:rPr>
              <a:t> ~ 1,305.6 </a:t>
            </a:r>
            <a:r>
              <a:rPr lang="en-GB" sz="1800" b="1" dirty="0" err="1">
                <a:solidFill>
                  <a:schemeClr val="tx1">
                    <a:lumMod val="50000"/>
                  </a:schemeClr>
                </a:solidFill>
              </a:rPr>
              <a:t>TFlops</a:t>
            </a:r>
            <a:r>
              <a:rPr lang="en-GB" sz="1800" b="1" dirty="0">
                <a:solidFill>
                  <a:schemeClr val="tx1">
                    <a:lumMod val="50000"/>
                  </a:schemeClr>
                </a:solidFill>
              </a:rPr>
              <a:t>/s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GB" sz="1800" b="1" dirty="0">
                <a:solidFill>
                  <a:srgbClr val="C00000"/>
                </a:solidFill>
              </a:rPr>
              <a:t>464 </a:t>
            </a:r>
            <a:r>
              <a:rPr lang="en-GB" sz="1800" b="1" dirty="0">
                <a:solidFill>
                  <a:schemeClr val="tx1">
                    <a:lumMod val="50000"/>
                  </a:schemeClr>
                </a:solidFill>
              </a:rPr>
              <a:t>2.0 GHz nodes with 40 cores per </a:t>
            </a:r>
            <a:r>
              <a:rPr lang="en-GB" sz="1800" b="1" dirty="0" smtClean="0">
                <a:solidFill>
                  <a:schemeClr val="tx1">
                    <a:lumMod val="50000"/>
                  </a:schemeClr>
                </a:solidFill>
              </a:rPr>
              <a:t>node, </a:t>
            </a:r>
            <a:r>
              <a:rPr lang="en-GB" sz="1800" b="1" dirty="0" smtClean="0">
                <a:solidFill>
                  <a:srgbClr val="FF0000"/>
                </a:solidFill>
              </a:rPr>
              <a:t>192 </a:t>
            </a:r>
            <a:r>
              <a:rPr lang="en-GB" sz="1800" b="1" dirty="0">
                <a:solidFill>
                  <a:srgbClr val="FF0000"/>
                </a:solidFill>
              </a:rPr>
              <a:t>GB</a:t>
            </a:r>
            <a:r>
              <a:rPr lang="en-GB" sz="18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sz="1800" b="1" dirty="0" smtClean="0">
                <a:solidFill>
                  <a:schemeClr val="tx1">
                    <a:lumMod val="50000"/>
                  </a:schemeClr>
                </a:solidFill>
              </a:rPr>
              <a:t>memory</a:t>
            </a:r>
            <a:r>
              <a:rPr lang="en-GB" sz="18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</a:p>
          <a:p>
            <a:r>
              <a:rPr lang="en-GB" sz="1800" b="1" dirty="0">
                <a:solidFill>
                  <a:schemeClr val="tx1">
                    <a:lumMod val="50000"/>
                  </a:schemeClr>
                </a:solidFill>
              </a:rPr>
              <a:t>10 nodes with 4×GTX1080TI GPUs, 28 cores </a:t>
            </a:r>
            <a:r>
              <a:rPr lang="en-GB" sz="1800" b="1" dirty="0" smtClean="0">
                <a:solidFill>
                  <a:schemeClr val="tx1">
                    <a:lumMod val="50000"/>
                  </a:schemeClr>
                </a:solidFill>
              </a:rPr>
              <a:t>(hyper-threaded</a:t>
            </a:r>
            <a:r>
              <a:rPr lang="en-GB" sz="1800" b="1" dirty="0">
                <a:solidFill>
                  <a:schemeClr val="tx1">
                    <a:lumMod val="50000"/>
                  </a:schemeClr>
                </a:solidFill>
              </a:rPr>
              <a:t>), 128 GB memory</a:t>
            </a:r>
          </a:p>
          <a:p>
            <a:r>
              <a:rPr lang="en-GB" sz="1800" b="1" dirty="0">
                <a:solidFill>
                  <a:schemeClr val="tx1">
                    <a:lumMod val="50000"/>
                  </a:schemeClr>
                </a:solidFill>
              </a:rPr>
              <a:t>10 nodes with 2×Volta Tesla GPUs, same as standard compute</a:t>
            </a:r>
          </a:p>
          <a:p>
            <a:r>
              <a:rPr lang="en-GB" sz="1800" b="1" dirty="0" smtClean="0">
                <a:solidFill>
                  <a:srgbClr val="7030A0"/>
                </a:solidFill>
              </a:rPr>
              <a:t>2.2 </a:t>
            </a:r>
            <a:r>
              <a:rPr lang="en-GB" sz="1800" b="1" dirty="0">
                <a:solidFill>
                  <a:srgbClr val="7030A0"/>
                </a:solidFill>
              </a:rPr>
              <a:t>PB </a:t>
            </a:r>
            <a:r>
              <a:rPr lang="en-GB" sz="1800" b="1" dirty="0">
                <a:solidFill>
                  <a:schemeClr val="tx1">
                    <a:lumMod val="50000"/>
                  </a:schemeClr>
                </a:solidFill>
              </a:rPr>
              <a:t>disk with parallel file system  </a:t>
            </a:r>
            <a:r>
              <a:rPr lang="en-GB" sz="1800" dirty="0">
                <a:solidFill>
                  <a:schemeClr val="tx1">
                    <a:lumMod val="50000"/>
                  </a:schemeClr>
                </a:solidFill>
              </a:rPr>
              <a:t>(&gt;12 GB/s)</a:t>
            </a:r>
          </a:p>
          <a:p>
            <a:r>
              <a:rPr lang="en-GB" sz="1800" b="1" dirty="0">
                <a:solidFill>
                  <a:schemeClr val="accent1">
                    <a:lumMod val="50000"/>
                  </a:schemeClr>
                </a:solidFill>
              </a:rPr>
              <a:t>£5M </a:t>
            </a:r>
            <a:r>
              <a:rPr lang="en-GB" sz="1800" b="1" dirty="0">
                <a:solidFill>
                  <a:schemeClr val="tx1">
                    <a:lumMod val="50000"/>
                  </a:schemeClr>
                </a:solidFill>
              </a:rPr>
              <a:t>Project delivered by OCF/IBM</a:t>
            </a:r>
          </a:p>
          <a:p>
            <a:endParaRPr lang="en-GB" sz="16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GB" sz="4800" b="1" dirty="0">
              <a:solidFill>
                <a:schemeClr val="bg1"/>
              </a:solidFill>
              <a:latin typeface="Times New Roman" pitchFamily="18" charset="0"/>
            </a:endParaRPr>
          </a:p>
          <a:p>
            <a:pPr>
              <a:lnSpc>
                <a:spcPct val="110000"/>
              </a:lnSpc>
            </a:pPr>
            <a:endParaRPr lang="en-GB" sz="18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51306" y="1876761"/>
            <a:ext cx="2997939" cy="2056295"/>
            <a:chOff x="5695129" y="2276871"/>
            <a:chExt cx="2997939" cy="20562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129" y="2276871"/>
              <a:ext cx="2997939" cy="147898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  <p:sp>
          <p:nvSpPr>
            <p:cNvPr id="4" name="Rectangle 3"/>
            <p:cNvSpPr/>
            <p:nvPr/>
          </p:nvSpPr>
          <p:spPr>
            <a:xfrm>
              <a:off x="5695129" y="3933056"/>
              <a:ext cx="2997937" cy="40011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50000"/>
                    </a:schemeClr>
                  </a:solidFill>
                  <a:hlinkClick r:id="rId4"/>
                </a:rPr>
                <a:t>http://www.top500.org/</a:t>
              </a:r>
              <a:endParaRPr lang="en-GB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6" name="Oval 5"/>
          <p:cNvSpPr/>
          <p:nvPr/>
        </p:nvSpPr>
        <p:spPr bwMode="auto">
          <a:xfrm>
            <a:off x="35496" y="2708920"/>
            <a:ext cx="5616624" cy="115212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MS PGothic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1961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34145"/>
            <a:ext cx="8293928" cy="3695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764704"/>
            <a:ext cx="775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itchFamily="18" charset="0"/>
                <a:ea typeface="ＭＳ Ｐゴシック"/>
              </a:rPr>
              <a:t>High Performance Computing =  </a:t>
            </a:r>
            <a:endParaRPr lang="en-GB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5373216"/>
            <a:ext cx="8293928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6">
                    <a:lumMod val="50000"/>
                  </a:schemeClr>
                </a:solidFill>
              </a:rPr>
              <a:t>The term High Performance Computing (HPC) refers to any computational activity requiring more than a single computer to execute a task.</a:t>
            </a:r>
          </a:p>
        </p:txBody>
      </p:sp>
    </p:spTree>
    <p:extLst>
      <p:ext uri="{BB962C8B-B14F-4D97-AF65-F5344CB8AC3E}">
        <p14:creationId xmlns:p14="http://schemas.microsoft.com/office/powerpoint/2010/main" val="29409393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HPC problem…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A1B1-C7AC-420F-B85F-5CF30B3E5500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05701"/>
            <a:ext cx="8280920" cy="4487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43349" y="5663830"/>
            <a:ext cx="1744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latin typeface="+mn-lt"/>
              </a:rPr>
              <a:t>From Jason Shih</a:t>
            </a:r>
          </a:p>
        </p:txBody>
      </p:sp>
    </p:spTree>
    <p:extLst>
      <p:ext uri="{BB962C8B-B14F-4D97-AF65-F5344CB8AC3E}">
        <p14:creationId xmlns:p14="http://schemas.microsoft.com/office/powerpoint/2010/main" val="36051708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23850" y="531504"/>
            <a:ext cx="8496300" cy="649288"/>
          </a:xfrm>
        </p:spPr>
        <p:txBody>
          <a:bodyPr/>
          <a:lstStyle/>
          <a:p>
            <a:r>
              <a:rPr lang="en-GB" dirty="0"/>
              <a:t>Why Linux?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79512" y="1180792"/>
            <a:ext cx="6192688" cy="4248472"/>
          </a:xfrm>
        </p:spPr>
        <p:txBody>
          <a:bodyPr/>
          <a:lstStyle/>
          <a:p>
            <a:r>
              <a:rPr lang="en-GB" dirty="0"/>
              <a:t>COST - Linux is (mainly) free </a:t>
            </a:r>
          </a:p>
          <a:p>
            <a:r>
              <a:rPr lang="en-GB" dirty="0"/>
              <a:t>STABILITY – made to keep on running</a:t>
            </a:r>
          </a:p>
          <a:p>
            <a:r>
              <a:rPr lang="en-GB" dirty="0"/>
              <a:t>MULTITASKING multi-user, multitasking environment</a:t>
            </a:r>
          </a:p>
          <a:p>
            <a:r>
              <a:rPr lang="en-GB" dirty="0"/>
              <a:t>(almost) Free from Viruses </a:t>
            </a:r>
            <a:r>
              <a:rPr lang="en-GB" sz="2000" i="1" dirty="0"/>
              <a:t>             </a:t>
            </a:r>
          </a:p>
          <a:p>
            <a:pPr marL="0" indent="0">
              <a:buNone/>
            </a:pPr>
            <a:r>
              <a:rPr lang="en-GB" sz="2000" i="1" dirty="0"/>
              <a:t>very well-protected — but not immune</a:t>
            </a:r>
          </a:p>
          <a:p>
            <a:r>
              <a:rPr lang="en-GB" dirty="0"/>
              <a:t>Knowledge of Linux will expand your employment horizons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63" y="2445657"/>
            <a:ext cx="3962400" cy="2886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1326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Linux on supercomputers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7102538" cy="42484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70608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54000" y="314325"/>
            <a:ext cx="8496300" cy="649288"/>
          </a:xfrm>
        </p:spPr>
        <p:txBody>
          <a:bodyPr/>
          <a:lstStyle/>
          <a:p>
            <a:r>
              <a:rPr lang="en-GB" dirty="0"/>
              <a:t>Linux: brief history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255247" y="1196752"/>
            <a:ext cx="5688013" cy="4537075"/>
          </a:xfrm>
        </p:spPr>
        <p:txBody>
          <a:bodyPr/>
          <a:lstStyle/>
          <a:p>
            <a:r>
              <a:rPr lang="en-GB" dirty="0"/>
              <a:t>Linux is a variant of Unix</a:t>
            </a:r>
          </a:p>
          <a:p>
            <a:pPr lvl="1"/>
            <a:r>
              <a:rPr lang="en-GB" dirty="0"/>
              <a:t>So is Mac OS, so much of this tutorial  applies to Macs as well</a:t>
            </a:r>
          </a:p>
          <a:p>
            <a:r>
              <a:rPr lang="en-GB" dirty="0"/>
              <a:t>Linux is open source software</a:t>
            </a:r>
          </a:p>
          <a:p>
            <a:r>
              <a:rPr lang="en-GB" dirty="0"/>
              <a:t>The name “Linux” comes from the Linux kernel, originally written by Linus Torvalds in 1991 (at the age of 22!) </a:t>
            </a:r>
            <a:r>
              <a:rPr lang="en-GB" dirty="0" err="1"/>
              <a:t>Linus+Unix</a:t>
            </a:r>
            <a:r>
              <a:rPr lang="en-GB" dirty="0"/>
              <a:t>=Linux</a:t>
            </a:r>
          </a:p>
          <a:p>
            <a:r>
              <a:rPr lang="en-GB" dirty="0"/>
              <a:t>More then 200 Linux Distributions </a:t>
            </a:r>
            <a:r>
              <a:rPr lang="en-GB" dirty="0">
                <a:hlinkClick r:id="rId2"/>
              </a:rPr>
              <a:t>http://distrowatch.com/</a:t>
            </a:r>
            <a:endParaRPr lang="en-GB" dirty="0"/>
          </a:p>
        </p:txBody>
      </p:sp>
      <p:pic>
        <p:nvPicPr>
          <p:cNvPr id="1434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916113"/>
            <a:ext cx="2378075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120511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03-05-2018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65" y="260648"/>
            <a:ext cx="8593269" cy="6444952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33805915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8640"/>
            <a:ext cx="8828678" cy="582692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03-05-2018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164-979-246</a:t>
            </a:r>
          </a:p>
        </p:txBody>
      </p:sp>
    </p:spTree>
    <p:extLst>
      <p:ext uri="{BB962C8B-B14F-4D97-AF65-F5344CB8AC3E}">
        <p14:creationId xmlns:p14="http://schemas.microsoft.com/office/powerpoint/2010/main" val="2316243812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" sz="4800" dirty="0"/>
              <a:t>High-performance computing is really different. No matter what you have learned about coding, using HPC clusters takes a whole new skill set.</a:t>
            </a:r>
            <a:endParaRPr sz="4800" dirty="0"/>
          </a:p>
          <a:p>
            <a:endParaRPr sz="480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0222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ctrTitle"/>
          </p:nvPr>
        </p:nvSpPr>
        <p:spPr>
          <a:xfrm>
            <a:off x="323528" y="908720"/>
            <a:ext cx="8496300" cy="1008062"/>
          </a:xfrm>
        </p:spPr>
        <p:txBody>
          <a:bodyPr/>
          <a:lstStyle/>
          <a:p>
            <a:pPr algn="ctr"/>
            <a:r>
              <a:rPr lang="en-US" sz="7000" dirty="0"/>
              <a:t>Getting ready to roll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0" y="2060848"/>
            <a:ext cx="7445001" cy="41764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827584" y="1124744"/>
            <a:ext cx="7128470" cy="649288"/>
          </a:xfrm>
        </p:spPr>
        <p:txBody>
          <a:bodyPr/>
          <a:lstStyle/>
          <a:p>
            <a:r>
              <a:rPr lang="en-GB" dirty="0"/>
              <a:t> Administrative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331640" y="2276872"/>
            <a:ext cx="6337300" cy="2879898"/>
          </a:xfrm>
        </p:spPr>
        <p:txBody>
          <a:bodyPr/>
          <a:lstStyle/>
          <a:p>
            <a:r>
              <a:rPr lang="en-GB" sz="2800" dirty="0"/>
              <a:t>Fire Alarms/exits/toilets</a:t>
            </a:r>
          </a:p>
          <a:p>
            <a:r>
              <a:rPr lang="en-GB" sz="2800" dirty="0"/>
              <a:t>Coffee break</a:t>
            </a:r>
          </a:p>
          <a:p>
            <a:r>
              <a:rPr lang="en-GB" sz="2800" dirty="0"/>
              <a:t>Phones</a:t>
            </a:r>
          </a:p>
          <a:p>
            <a:r>
              <a:rPr lang="en-GB" sz="2800" dirty="0"/>
              <a:t>Handouts</a:t>
            </a:r>
          </a:p>
          <a:p>
            <a:pPr>
              <a:buFontTx/>
              <a:buNone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490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250775" y="1058550"/>
            <a:ext cx="8537700" cy="7482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/>
              <a:t>know your </a:t>
            </a:r>
            <a:r>
              <a:rPr lang="en" dirty="0" err="1"/>
              <a:t>neighbour</a:t>
            </a:r>
            <a:r>
              <a:rPr lang="en" dirty="0"/>
              <a:t>!</a:t>
            </a:r>
            <a:endParaRPr dirty="0"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126" y="1936400"/>
            <a:ext cx="5041533" cy="378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916380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Iridis</a:t>
            </a:r>
            <a:r>
              <a:rPr lang="en-GB" dirty="0"/>
              <a:t>: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5F1D9B-53CC-4FB3-BCA6-E74EB4AA00A9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56444" y="1700808"/>
            <a:ext cx="8219256" cy="489364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Boring </a:t>
            </a:r>
            <a:r>
              <a:rPr lang="en-US" sz="2400" dirty="0"/>
              <a:t>but very, very important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/>
              <a:t>our </a:t>
            </a:r>
            <a:r>
              <a:rPr lang="en-US" sz="2400" dirty="0"/>
              <a:t>IT infrastructure is under constant attack by would-be </a:t>
            </a:r>
            <a:r>
              <a:rPr lang="en-US" sz="2400" dirty="0" smtClean="0"/>
              <a:t>intruders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Your data and research career is threatened by </a:t>
            </a:r>
            <a:r>
              <a:rPr lang="en-US" sz="2400" dirty="0" smtClean="0"/>
              <a:t>intruders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Big systems are big, juicy </a:t>
            </a:r>
            <a:r>
              <a:rPr lang="en-US" sz="2400" dirty="0" smtClean="0"/>
              <a:t>targets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Don't let intruders in: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dirty="0"/>
              <a:t>Keep your password (or private key passphrase) safe.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dirty="0"/>
              <a:t>Choose a strong password.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dirty="0"/>
              <a:t>Keep the software on your laptops/tablets/PCs up to date.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dirty="0"/>
              <a:t>Don't share accounts (this is against the rules anyway).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431311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Connecting to </a:t>
            </a:r>
            <a:r>
              <a:rPr lang="en-GB" dirty="0" err="1"/>
              <a:t>Iridis</a:t>
            </a:r>
            <a:r>
              <a:rPr lang="en-GB" dirty="0"/>
              <a:t>: SSH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Usually available out of the box on Linux or MAC</a:t>
            </a:r>
          </a:p>
          <a:p>
            <a:pPr marL="457200" lvl="1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–Y abc123@iridis5_a.soton.ac.uk</a:t>
            </a:r>
          </a:p>
          <a:p>
            <a:r>
              <a:rPr lang="en-GB" dirty="0"/>
              <a:t>Windows clients:</a:t>
            </a:r>
          </a:p>
          <a:p>
            <a:pPr lvl="1"/>
            <a:r>
              <a:rPr lang="en-GB" sz="2000" dirty="0" err="1"/>
              <a:t>MobaXterm</a:t>
            </a:r>
          </a:p>
          <a:p>
            <a:pPr lvl="1"/>
            <a:r>
              <a:rPr lang="en-GB" sz="2000" dirty="0"/>
              <a:t>SSH client (Putty) + X Server (Exceed)</a:t>
            </a:r>
            <a:endParaRPr lang="en-GB" dirty="0"/>
          </a:p>
          <a:p>
            <a:pPr lvl="1"/>
            <a:r>
              <a:rPr lang="en-GB" sz="2000" dirty="0"/>
              <a:t>Ubuntu for Windows</a:t>
            </a:r>
          </a:p>
          <a:p>
            <a:pPr lvl="2">
              <a:buNone/>
            </a:pPr>
            <a:r>
              <a:rPr lang="en-US" sz="1600" dirty="0">
                <a:hlinkClick r:id="rId2"/>
              </a:rPr>
              <a:t>https://tutorials.ubuntu.com/tutorial/tutorial-ubuntu-on-windows#0</a:t>
            </a:r>
            <a:endParaRPr lang="en-US" dirty="0"/>
          </a:p>
          <a:p>
            <a:pPr lvl="2">
              <a:buNone/>
            </a:pPr>
            <a:r>
              <a:rPr lang="en-US" sz="1600" dirty="0"/>
              <a:t>No official support for graphical </a:t>
            </a:r>
            <a:r>
              <a:rPr lang="en-US" sz="1600" dirty="0" smtClean="0"/>
              <a:t>windows but it can be done</a:t>
            </a:r>
            <a:endParaRPr lang="en-GB" dirty="0"/>
          </a:p>
          <a:p>
            <a:r>
              <a:rPr lang="en-GB" dirty="0"/>
              <a:t>Need to be on internal network or use VPN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2356EC-1C84-45D7-93B2-7F5AFC9AE4B8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7113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you have any experience with CLI?</a:t>
            </a:r>
          </a:p>
        </p:txBody>
      </p:sp>
      <p:sp>
        <p:nvSpPr>
          <p:cNvPr id="3" name="Content Placeholder 2" hidden="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22" name="Chart"/>
          <p:cNvGrpSpPr/>
          <p:nvPr>
            <p:custDataLst>
              <p:tags r:id="rId2"/>
            </p:custDataLst>
          </p:nvPr>
        </p:nvGrpSpPr>
        <p:grpSpPr>
          <a:xfrm>
            <a:off x="394014" y="1700808"/>
            <a:ext cx="8497902" cy="3511369"/>
            <a:chOff x="322248" y="1700213"/>
            <a:chExt cx="8497902" cy="2648697"/>
          </a:xfrm>
        </p:grpSpPr>
        <p:sp>
          <p:nvSpPr>
            <p:cNvPr id="7" name="Key_1"/>
            <p:cNvSpPr txBox="1"/>
            <p:nvPr>
              <p:custDataLst>
                <p:tags r:id="rId3"/>
              </p:custDataLst>
            </p:nvPr>
          </p:nvSpPr>
          <p:spPr>
            <a:xfrm>
              <a:off x="362323" y="1700213"/>
              <a:ext cx="517770" cy="420628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2400" kern="0">
                  <a:solidFill>
                    <a:srgbClr val="323D43"/>
                  </a:solidFill>
                  <a:latin typeface="Georgia" panose="02040502050405020303" pitchFamily="18" charset="0"/>
                </a:rPr>
                <a:t>1.</a:t>
              </a:r>
            </a:p>
          </p:txBody>
        </p:sp>
        <p:sp>
          <p:nvSpPr>
            <p:cNvPr id="8" name="Description_1"/>
            <p:cNvSpPr txBox="1"/>
            <p:nvPr>
              <p:custDataLst>
                <p:tags r:id="rId4"/>
              </p:custDataLst>
            </p:nvPr>
          </p:nvSpPr>
          <p:spPr>
            <a:xfrm>
              <a:off x="880093" y="1700213"/>
              <a:ext cx="7940057" cy="446276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2400" kern="0" dirty="0" smtClean="0">
                  <a:solidFill>
                    <a:srgbClr val="323D43"/>
                  </a:solidFill>
                  <a:latin typeface="Georgia" panose="02040502050405020303" pitchFamily="18" charset="0"/>
                </a:rPr>
                <a:t>Yes - loads!</a:t>
              </a:r>
              <a:endParaRPr lang="en-GB" sz="2400" kern="0" dirty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1" name="Key_2"/>
            <p:cNvSpPr txBox="1"/>
            <p:nvPr>
              <p:custDataLst>
                <p:tags r:id="rId5"/>
              </p:custDataLst>
            </p:nvPr>
          </p:nvSpPr>
          <p:spPr>
            <a:xfrm>
              <a:off x="323850" y="2482991"/>
              <a:ext cx="556243" cy="420628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2400" kern="0">
                  <a:solidFill>
                    <a:srgbClr val="323D43"/>
                  </a:solidFill>
                  <a:latin typeface="Georgia" panose="02040502050405020303" pitchFamily="18" charset="0"/>
                </a:rPr>
                <a:t>2.</a:t>
              </a:r>
            </a:p>
          </p:txBody>
        </p:sp>
        <p:sp>
          <p:nvSpPr>
            <p:cNvPr id="12" name="Description_2"/>
            <p:cNvSpPr txBox="1"/>
            <p:nvPr>
              <p:custDataLst>
                <p:tags r:id="rId6"/>
              </p:custDataLst>
            </p:nvPr>
          </p:nvSpPr>
          <p:spPr>
            <a:xfrm>
              <a:off x="880093" y="2482991"/>
              <a:ext cx="7940057" cy="446276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2400" kern="0" dirty="0" smtClean="0">
                  <a:solidFill>
                    <a:srgbClr val="323D43"/>
                  </a:solidFill>
                  <a:latin typeface="Georgia" panose="02040502050405020303" pitchFamily="18" charset="0"/>
                </a:rPr>
                <a:t>Yes - some</a:t>
              </a:r>
              <a:endParaRPr lang="en-GB" sz="2400" kern="0" dirty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5" name="Key_3"/>
            <p:cNvSpPr txBox="1"/>
            <p:nvPr>
              <p:custDataLst>
                <p:tags r:id="rId7"/>
              </p:custDataLst>
            </p:nvPr>
          </p:nvSpPr>
          <p:spPr>
            <a:xfrm>
              <a:off x="325454" y="3265770"/>
              <a:ext cx="554639" cy="420628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2400" kern="0" dirty="0">
                  <a:solidFill>
                    <a:srgbClr val="323D43"/>
                  </a:solidFill>
                  <a:latin typeface="Georgia" panose="02040502050405020303" pitchFamily="18" charset="0"/>
                </a:rPr>
                <a:t>3.</a:t>
              </a:r>
            </a:p>
          </p:txBody>
        </p:sp>
        <p:sp>
          <p:nvSpPr>
            <p:cNvPr id="16" name="Description_3"/>
            <p:cNvSpPr txBox="1"/>
            <p:nvPr>
              <p:custDataLst>
                <p:tags r:id="rId8"/>
              </p:custDataLst>
            </p:nvPr>
          </p:nvSpPr>
          <p:spPr>
            <a:xfrm>
              <a:off x="880093" y="3265770"/>
              <a:ext cx="7940057" cy="446276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2400" kern="0" dirty="0" smtClean="0">
                  <a:solidFill>
                    <a:srgbClr val="323D43"/>
                  </a:solidFill>
                  <a:latin typeface="Georgia" panose="02040502050405020303" pitchFamily="18" charset="0"/>
                </a:rPr>
                <a:t>No</a:t>
              </a:r>
              <a:endParaRPr lang="en-GB" sz="2400" kern="0" dirty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8" name="Bar_3" hidden="1"/>
            <p:cNvSpPr/>
            <p:nvPr>
              <p:custDataLst>
                <p:tags r:id="rId9"/>
              </p:custDataLst>
            </p:nvPr>
          </p:nvSpPr>
          <p:spPr bwMode="auto">
            <a:xfrm>
              <a:off x="880093" y="3724746"/>
              <a:ext cx="0" cy="31110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  <p:sp>
          <p:nvSpPr>
            <p:cNvPr id="19" name="Canvas" hidden="1"/>
            <p:cNvSpPr/>
            <p:nvPr/>
          </p:nvSpPr>
          <p:spPr bwMode="auto">
            <a:xfrm>
              <a:off x="880093" y="1700213"/>
              <a:ext cx="7292444" cy="2335635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  <p:sp>
          <p:nvSpPr>
            <p:cNvPr id="23" name="Key_3"/>
            <p:cNvSpPr txBox="1"/>
            <p:nvPr>
              <p:custDataLst>
                <p:tags r:id="rId10"/>
              </p:custDataLst>
            </p:nvPr>
          </p:nvSpPr>
          <p:spPr>
            <a:xfrm>
              <a:off x="322248" y="3968120"/>
              <a:ext cx="557845" cy="317288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2400" kern="0" dirty="0" smtClean="0">
                  <a:solidFill>
                    <a:srgbClr val="323D43"/>
                  </a:solidFill>
                  <a:latin typeface="Georgia" panose="02040502050405020303" pitchFamily="18" charset="0"/>
                </a:rPr>
                <a:t>4.</a:t>
              </a:r>
              <a:endParaRPr lang="en-GB" sz="2400" kern="0" dirty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4" name="Description_3"/>
            <p:cNvSpPr txBox="1"/>
            <p:nvPr>
              <p:custDataLst>
                <p:tags r:id="rId11"/>
              </p:custDataLst>
            </p:nvPr>
          </p:nvSpPr>
          <p:spPr>
            <a:xfrm>
              <a:off x="880092" y="4012275"/>
              <a:ext cx="7940057" cy="336635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2400" kern="0" dirty="0" smtClean="0">
                  <a:solidFill>
                    <a:srgbClr val="323D43"/>
                  </a:solidFill>
                  <a:latin typeface="Georgia" panose="02040502050405020303" pitchFamily="18" charset="0"/>
                </a:rPr>
                <a:t>Don’t remember</a:t>
              </a:r>
              <a:endParaRPr lang="en-GB" sz="2400" kern="0" dirty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2356EC-1C84-45D7-93B2-7F5AFC9AE4B8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42787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7853"/>
            <a:ext cx="8496300" cy="649288"/>
          </a:xfrm>
        </p:spPr>
        <p:txBody>
          <a:bodyPr/>
          <a:lstStyle/>
          <a:p>
            <a:r>
              <a:rPr lang="en-GB" dirty="0"/>
              <a:t>Lynda courses on Linux: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5F1D9B-53CC-4FB3-BCA6-E74EB4AA00A9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331640" y="2060848"/>
            <a:ext cx="5976664" cy="101566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</a:rPr>
              <a:t>Learning Linux Command Line	1h 43m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</a:rPr>
              <a:t>Learning Bash Scripting		1h 25m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</a:rPr>
              <a:t>Linux Tips Weekly			36m 26s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40" y="3350044"/>
            <a:ext cx="5997164" cy="227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52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38B752-DCCC-4655-A361-D8803238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Carpentry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8B46D2-2925-4583-BA4C-D921BBBD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5F1D9B-53CC-4FB3-BCA6-E74EB4AA00A9}" type="slidenum">
              <a:rPr lang="en-GB"/>
              <a:pPr>
                <a:defRPr/>
              </a:pPr>
              <a:t>25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F4222A-AFD9-420B-BDCB-6523D364FA8E}"/>
              </a:ext>
            </a:extLst>
          </p:cNvPr>
          <p:cNvSpPr txBox="1"/>
          <p:nvPr/>
        </p:nvSpPr>
        <p:spPr>
          <a:xfrm>
            <a:off x="457200" y="1932294"/>
            <a:ext cx="8219256" cy="44935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600" dirty="0">
                <a:latin typeface="+mj-lt"/>
                <a:hlinkClick r:id="rId2"/>
              </a:rPr>
              <a:t>https://software-carpentry.org/lessons/</a:t>
            </a:r>
            <a:endParaRPr lang="en-US" sz="2600" dirty="0">
              <a:latin typeface="+mj-lt"/>
            </a:endParaRPr>
          </a:p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+mj-lt"/>
              </a:rPr>
              <a:t>A popular set of courses covering a variety of computing and programming topics</a:t>
            </a:r>
          </a:p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+mj-lt"/>
              </a:rPr>
              <a:t>Even a new and experimental HPC course – </a:t>
            </a:r>
            <a:r>
              <a:rPr lang="en-US" sz="2600" dirty="0">
                <a:solidFill>
                  <a:srgbClr val="FF0000"/>
                </a:solidFill>
                <a:latin typeface="+mj-lt"/>
              </a:rPr>
              <a:t>not directly translatable to our setup</a:t>
            </a:r>
            <a:r>
              <a:rPr lang="en-US" sz="2600" dirty="0">
                <a:latin typeface="+mj-lt"/>
              </a:rPr>
              <a:t> but still some good content </a:t>
            </a:r>
            <a:endParaRPr lang="en-US" sz="2600" dirty="0" smtClean="0">
              <a:latin typeface="+mj-lt"/>
            </a:endParaRPr>
          </a:p>
          <a:p>
            <a:pPr marL="800100" lvl="1" indent="-342900" algn="l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+mj-lt"/>
              </a:rPr>
              <a:t> https://epcced.github.io/hpc-intro/</a:t>
            </a:r>
          </a:p>
          <a:p>
            <a:pPr marL="342900" indent="-342900">
              <a:buFont typeface="Arial"/>
              <a:buChar char="•"/>
            </a:pPr>
            <a:endParaRPr lang="en-US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97412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SSH client -  </a:t>
            </a:r>
            <a:r>
              <a:rPr lang="en-GB" dirty="0" err="1"/>
              <a:t>MobaXterm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http://mobaxterm.mobatek.net/</a:t>
            </a:r>
            <a:endParaRPr lang="en-GB" dirty="0"/>
          </a:p>
          <a:p>
            <a:r>
              <a:rPr lang="en-GB" dirty="0"/>
              <a:t>Go to Download – Portable edition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24944"/>
            <a:ext cx="4896544" cy="3095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38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326284" y="216123"/>
            <a:ext cx="8496300" cy="649288"/>
          </a:xfrm>
        </p:spPr>
        <p:txBody>
          <a:bodyPr/>
          <a:lstStyle/>
          <a:p>
            <a:pPr eaLnBrk="1" hangingPunct="1"/>
            <a:r>
              <a:rPr lang="en-GB" dirty="0"/>
              <a:t>Login to </a:t>
            </a:r>
            <a:r>
              <a:rPr lang="en-GB" dirty="0" err="1"/>
              <a:t>Iridis</a:t>
            </a:r>
            <a:endParaRPr lang="en-GB" dirty="0"/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6284" y="1188384"/>
            <a:ext cx="3744094" cy="473386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Start </a:t>
            </a:r>
            <a:r>
              <a:rPr lang="en-GB" sz="18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ssh</a:t>
            </a:r>
            <a:r>
              <a:rPr lang="en-GB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client </a:t>
            </a:r>
            <a:r>
              <a:rPr lang="en-GB" sz="18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MobaXterm</a:t>
            </a:r>
            <a:endParaRPr lang="en-GB" sz="1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GB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 to Sessions -&gt; SSH</a:t>
            </a:r>
          </a:p>
          <a:p>
            <a:pPr eaLnBrk="1" hangingPunct="1">
              <a:lnSpc>
                <a:spcPct val="80000"/>
              </a:lnSpc>
            </a:pPr>
            <a:r>
              <a:rPr lang="en-GB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Remote host = 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6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iridis5_a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6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Iridis5_b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6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Iridis5_c</a:t>
            </a:r>
          </a:p>
          <a:p>
            <a:pPr eaLnBrk="1" hangingPunct="1">
              <a:lnSpc>
                <a:spcPct val="80000"/>
              </a:lnSpc>
            </a:pPr>
            <a:r>
              <a:rPr lang="en-GB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 your iSolutions username/password</a:t>
            </a:r>
          </a:p>
          <a:p>
            <a:pPr eaLnBrk="1" hangingPunct="1">
              <a:lnSpc>
                <a:spcPct val="80000"/>
              </a:lnSpc>
            </a:pPr>
            <a:r>
              <a:rPr lang="en-GB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Press OK</a:t>
            </a:r>
          </a:p>
          <a:p>
            <a:pPr eaLnBrk="1" hangingPunct="1">
              <a:lnSpc>
                <a:spcPct val="80000"/>
              </a:lnSpc>
            </a:pPr>
            <a:r>
              <a:rPr lang="en-GB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may want to save password</a:t>
            </a:r>
          </a:p>
          <a:p>
            <a:pPr eaLnBrk="1" hangingPunct="1">
              <a:lnSpc>
                <a:spcPct val="80000"/>
              </a:lnSpc>
            </a:pPr>
            <a:r>
              <a:rPr lang="en-GB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to log out (“exit”) and login again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79" y="836252"/>
            <a:ext cx="4935262" cy="39002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70377" y="4946655"/>
            <a:ext cx="4935263" cy="73866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 algn="l"/>
            <a:r>
              <a:rPr lang="en-US" sz="1400" dirty="0">
                <a:latin typeface="Arial Narrow" panose="020B0606020202030204" pitchFamily="34" charset="0"/>
              </a:rPr>
              <a:t>The authenticity of host 'iridis5_b (152.78.188.134)' can't be established.</a:t>
            </a:r>
          </a:p>
          <a:p>
            <a:pPr algn="l"/>
            <a:r>
              <a:rPr lang="en-US" sz="1400" dirty="0">
                <a:latin typeface="Arial Narrow" panose="020B0606020202030204" pitchFamily="34" charset="0"/>
              </a:rPr>
              <a:t>RSA key fingerprint is 01:60:2d:58:1b:24:05:e9:a2:d6:17:3b:25:c5:be:ef.</a:t>
            </a:r>
          </a:p>
          <a:p>
            <a:pPr algn="l"/>
            <a:r>
              <a:rPr lang="en-US" sz="1400" dirty="0">
                <a:latin typeface="Arial Narrow" panose="020B0606020202030204" pitchFamily="34" charset="0"/>
              </a:rPr>
              <a:t>Are you sure you want to continue connecting (yes/no)? </a:t>
            </a:r>
          </a:p>
        </p:txBody>
      </p:sp>
    </p:spTree>
    <p:extLst>
      <p:ext uri="{BB962C8B-B14F-4D97-AF65-F5344CB8AC3E}">
        <p14:creationId xmlns:p14="http://schemas.microsoft.com/office/powerpoint/2010/main" val="6994046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>
          <a:xfrm>
            <a:off x="318604" y="800864"/>
            <a:ext cx="8496300" cy="649288"/>
          </a:xfrm>
        </p:spPr>
        <p:txBody>
          <a:bodyPr/>
          <a:lstStyle/>
          <a:p>
            <a:pPr eaLnBrk="1" hangingPunct="1"/>
            <a:r>
              <a:rPr lang="en-GB" dirty="0"/>
              <a:t>MOTD= Message Of The Day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5" y="1525205"/>
            <a:ext cx="6380719" cy="4234433"/>
          </a:xfrm>
          <a:prstGeom prst="rect">
            <a:avLst/>
          </a:prstGeom>
        </p:spPr>
      </p:pic>
      <p:sp>
        <p:nvSpPr>
          <p:cNvPr id="18440" name="Oval 5"/>
          <p:cNvSpPr>
            <a:spLocks noChangeArrowheads="1"/>
          </p:cNvSpPr>
          <p:nvPr/>
        </p:nvSpPr>
        <p:spPr bwMode="auto">
          <a:xfrm>
            <a:off x="1187624" y="2564904"/>
            <a:ext cx="5904656" cy="3024188"/>
          </a:xfrm>
          <a:prstGeom prst="ellips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bIns="0" anchor="ctr">
            <a:spAutoFit/>
          </a:bodyPr>
          <a:lstStyle/>
          <a:p>
            <a:endParaRPr lang="en-US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4139952" y="5879167"/>
            <a:ext cx="3597142" cy="732115"/>
          </a:xfrm>
          <a:prstGeom prst="wedgeRoundRectCallout">
            <a:avLst>
              <a:gd name="adj1" fmla="val -21696"/>
              <a:gd name="adj2" fmla="val -240243"/>
              <a:gd name="adj3" fmla="val 16667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Read latest system        announcement/status/news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What is a command shell?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/>
              <a:t>After logging in, Linux starts </a:t>
            </a:r>
            <a:r>
              <a:rPr lang="en-GB" sz="2800" dirty="0" smtClean="0"/>
              <a:t>a program </a:t>
            </a:r>
            <a:r>
              <a:rPr lang="en-GB" sz="2800" dirty="0"/>
              <a:t>called </a:t>
            </a:r>
            <a:r>
              <a:rPr lang="en-GB" sz="2800" dirty="0" smtClean="0"/>
              <a:t>the shell</a:t>
            </a:r>
            <a:endParaRPr lang="en-GB" sz="2800" dirty="0"/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This program interprets user commands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/>
              <a:t>Allows a user to execute commands by 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2800" dirty="0"/>
              <a:t>typing them manually at a terminal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2800" dirty="0"/>
              <a:t>automatically in programs called </a:t>
            </a:r>
            <a:r>
              <a:rPr lang="en-GB" sz="2800" i="1" dirty="0"/>
              <a:t>shell script</a:t>
            </a:r>
            <a:endParaRPr lang="en-GB" sz="2800" dirty="0"/>
          </a:p>
          <a:p>
            <a:pPr eaLnBrk="1" hangingPunct="1">
              <a:lnSpc>
                <a:spcPct val="80000"/>
              </a:lnSpc>
            </a:pPr>
            <a:r>
              <a:rPr lang="en-GB" sz="2800" dirty="0"/>
              <a:t>Shell commands are </a:t>
            </a:r>
            <a:r>
              <a:rPr lang="en-GB" sz="2800" b="1" dirty="0">
                <a:solidFill>
                  <a:srgbClr val="FF0000"/>
                </a:solidFill>
              </a:rPr>
              <a:t>CASE SENSITIVE 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6760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Tutorial Objectives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773238"/>
            <a:ext cx="78486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1800" dirty="0"/>
              <a:t>By the end of this training course, participants will be familiar with: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/>
              <a:t>Iridis 5 cluster structure and hardware (GPUs)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/>
              <a:t>How to find your software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/>
              <a:t>Different  job types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 err="1"/>
              <a:t>Slurm</a:t>
            </a:r>
            <a:r>
              <a:rPr lang="en-GB" sz="1800" dirty="0"/>
              <a:t> environment:  how to 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800" dirty="0"/>
              <a:t>submit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800" dirty="0"/>
              <a:t>monitor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800" dirty="0"/>
              <a:t>delete 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GB" sz="1800" dirty="0"/>
              <a:t>a batch job on Iridis</a:t>
            </a:r>
          </a:p>
        </p:txBody>
      </p:sp>
      <p:pic>
        <p:nvPicPr>
          <p:cNvPr id="7175" name="Picture 4" descr="MC9004463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708275"/>
            <a:ext cx="3382963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Linux SHELL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780659"/>
            <a:ext cx="3342640" cy="3667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4866" y="1416308"/>
            <a:ext cx="46255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800" dirty="0"/>
              <a:t>CLI vs GUI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800" dirty="0"/>
              <a:t>Many SHELL flavours – </a:t>
            </a:r>
          </a:p>
          <a:p>
            <a:pPr algn="l"/>
            <a:r>
              <a:rPr lang="en-GB" sz="2800" dirty="0" err="1"/>
              <a:t>Iridis</a:t>
            </a:r>
            <a:r>
              <a:rPr lang="en-GB" sz="2800" dirty="0"/>
              <a:t> uses bash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800" dirty="0"/>
              <a:t>$ = command prompt</a:t>
            </a:r>
          </a:p>
          <a:p>
            <a:pPr lvl="1" algn="l"/>
            <a:r>
              <a:rPr lang="en-GB" sz="2800" dirty="0">
                <a:solidFill>
                  <a:srgbClr val="0070C0"/>
                </a:solidFill>
              </a:rPr>
              <a:t>[train1@cyan01~]$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i="1" dirty="0"/>
              <a:t>Try your first Linux command:</a:t>
            </a:r>
          </a:p>
          <a:p>
            <a:pPr algn="l"/>
            <a:r>
              <a:rPr lang="en-GB" sz="2800" dirty="0">
                <a:solidFill>
                  <a:srgbClr val="0070C0"/>
                </a:solidFill>
              </a:rPr>
              <a:t>$</a:t>
            </a:r>
            <a:r>
              <a:rPr lang="en-GB" sz="2800" dirty="0" err="1">
                <a:solidFill>
                  <a:srgbClr val="0070C0"/>
                </a:solidFill>
              </a:rPr>
              <a:t>uname</a:t>
            </a:r>
            <a:endParaRPr lang="en-GB" sz="2800" dirty="0">
              <a:solidFill>
                <a:srgbClr val="0070C0"/>
              </a:solidFill>
            </a:endParaRPr>
          </a:p>
          <a:p>
            <a:pPr algn="l"/>
            <a:r>
              <a:rPr lang="en-GB" sz="2800" dirty="0">
                <a:solidFill>
                  <a:srgbClr val="0070C0"/>
                </a:solidFill>
              </a:rPr>
              <a:t>$</a:t>
            </a:r>
            <a:r>
              <a:rPr lang="en-GB" sz="2800" dirty="0" err="1">
                <a:solidFill>
                  <a:srgbClr val="0070C0"/>
                </a:solidFill>
              </a:rPr>
              <a:t>uname</a:t>
            </a:r>
            <a:r>
              <a:rPr lang="en-GB" sz="2800" dirty="0">
                <a:solidFill>
                  <a:srgbClr val="0070C0"/>
                </a:solidFill>
              </a:rPr>
              <a:t> –a</a:t>
            </a:r>
          </a:p>
          <a:p>
            <a:pPr algn="l"/>
            <a:r>
              <a:rPr lang="en-GB" sz="2800" dirty="0">
                <a:solidFill>
                  <a:srgbClr val="0070C0"/>
                </a:solidFill>
              </a:rPr>
              <a:t>$</a:t>
            </a:r>
            <a:r>
              <a:rPr lang="en-GB" sz="2800" dirty="0" err="1">
                <a:solidFill>
                  <a:srgbClr val="0070C0"/>
                </a:solidFill>
              </a:rPr>
              <a:t>whoami</a:t>
            </a:r>
            <a:endParaRPr lang="en-GB" sz="28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5F1D9B-53CC-4FB3-BCA6-E74EB4AA00A9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3547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Linux command</a:t>
            </a:r>
          </a:p>
        </p:txBody>
      </p:sp>
      <p:sp>
        <p:nvSpPr>
          <p:cNvPr id="24582" name="Rectangle 4"/>
          <p:cNvSpPr>
            <a:spLocks noChangeArrowheads="1"/>
          </p:cNvSpPr>
          <p:nvPr/>
        </p:nvSpPr>
        <p:spPr bwMode="auto">
          <a:xfrm>
            <a:off x="2051720" y="2593181"/>
            <a:ext cx="4105275" cy="936625"/>
          </a:xfrm>
          <a:prstGeom prst="rect">
            <a:avLst/>
          </a:prstGeom>
          <a:solidFill>
            <a:srgbClr val="D4E9F8">
              <a:alpha val="85881"/>
            </a:srgbClr>
          </a:solidFill>
          <a:ln w="12700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GB" sz="3200" b="1" dirty="0">
                <a:latin typeface="Courier New" pitchFamily="49" charset="0"/>
                <a:cs typeface="Courier New" pitchFamily="49" charset="0"/>
              </a:rPr>
              <a:t>$ ls –</a:t>
            </a:r>
            <a:r>
              <a:rPr lang="en-GB" sz="3200" b="1" dirty="0" err="1">
                <a:latin typeface="Courier New" pitchFamily="49" charset="0"/>
                <a:cs typeface="Courier New" pitchFamily="49" charset="0"/>
              </a:rPr>
              <a:t>ltr</a:t>
            </a:r>
            <a:r>
              <a:rPr lang="en-GB" sz="3200" b="1" dirty="0">
                <a:latin typeface="Courier New" pitchFamily="49" charset="0"/>
                <a:cs typeface="Courier New" pitchFamily="49" charset="0"/>
              </a:rPr>
              <a:t> /</a:t>
            </a:r>
            <a:r>
              <a:rPr lang="en-GB" sz="3200" b="1" dirty="0" err="1">
                <a:latin typeface="Courier New" pitchFamily="49" charset="0"/>
                <a:cs typeface="Courier New" pitchFamily="49" charset="0"/>
              </a:rPr>
              <a:t>tmp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133350" y="4221163"/>
            <a:ext cx="3071813" cy="460375"/>
          </a:xfrm>
          <a:prstGeom prst="wedgeRoundRectCallout">
            <a:avLst>
              <a:gd name="adj1" fmla="val 36374"/>
              <a:gd name="adj2" fmla="val -262138"/>
              <a:gd name="adj3" fmla="val 1666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bIns="0">
            <a:spAutoFit/>
          </a:bodyPr>
          <a:lstStyle/>
          <a:p>
            <a:pPr>
              <a:defRPr/>
            </a:pPr>
            <a:r>
              <a:rPr lang="en-GB" sz="2400" dirty="0">
                <a:cs typeface="Arial" charset="0"/>
              </a:rPr>
              <a:t>Command name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2352675" y="5502275"/>
            <a:ext cx="3070225" cy="458788"/>
          </a:xfrm>
          <a:prstGeom prst="wedgeRoundRectCallout">
            <a:avLst>
              <a:gd name="adj1" fmla="val 2573"/>
              <a:gd name="adj2" fmla="val -52077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bIns="0">
            <a:spAutoFit/>
          </a:bodyPr>
          <a:lstStyle/>
          <a:p>
            <a:pPr>
              <a:defRPr/>
            </a:pPr>
            <a:r>
              <a:rPr lang="en-GB" sz="2400" dirty="0">
                <a:cs typeface="Arial" charset="0"/>
              </a:rPr>
              <a:t>Options (flags)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5102225" y="4221163"/>
            <a:ext cx="3070225" cy="460375"/>
          </a:xfrm>
          <a:prstGeom prst="wedgeRoundRectCallout">
            <a:avLst>
              <a:gd name="adj1" fmla="val -42712"/>
              <a:gd name="adj2" fmla="val -24520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bIns="0">
            <a:spAutoFit/>
          </a:bodyPr>
          <a:lstStyle/>
          <a:p>
            <a:pPr>
              <a:defRPr/>
            </a:pPr>
            <a:r>
              <a:rPr lang="en-GB" sz="2400" dirty="0">
                <a:cs typeface="Arial" charset="0"/>
              </a:rPr>
              <a:t>Arguments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139110" y="1744663"/>
            <a:ext cx="3071813" cy="460375"/>
          </a:xfrm>
          <a:prstGeom prst="wedgeRoundRectCallout">
            <a:avLst>
              <a:gd name="adj1" fmla="val 17770"/>
              <a:gd name="adj2" fmla="val 164897"/>
              <a:gd name="adj3" fmla="val 1666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bIns="0">
            <a:spAutoFit/>
          </a:bodyPr>
          <a:lstStyle/>
          <a:p>
            <a:pPr>
              <a:defRPr/>
            </a:pPr>
            <a:r>
              <a:rPr lang="en-GB" sz="2400" dirty="0">
                <a:cs typeface="Arial" charset="0"/>
              </a:rPr>
              <a:t>Command prompt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809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Help!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Whenever you need help with a command type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  <a:p>
            <a:pPr eaLnBrk="1" hangingPunct="1"/>
            <a:endParaRPr lang="en-GB" sz="2000" dirty="0"/>
          </a:p>
          <a:p>
            <a:pPr eaLnBrk="1" hangingPunct="1"/>
            <a:r>
              <a:rPr lang="en-GB" sz="2000" dirty="0"/>
              <a:t>“q”  to quit man </a:t>
            </a:r>
          </a:p>
          <a:p>
            <a:pPr eaLnBrk="1" hangingPunct="1"/>
            <a:r>
              <a:rPr lang="en-GB" sz="2000" dirty="0"/>
              <a:t>There are 1000s of commands available – can’t possibly learn them all!</a:t>
            </a:r>
          </a:p>
          <a:p>
            <a:pPr eaLnBrk="1" hangingPunct="1"/>
            <a:r>
              <a:rPr lang="en-GB" sz="2000" dirty="0"/>
              <a:t>Almost every command has a numerous switches to use</a:t>
            </a:r>
          </a:p>
          <a:p>
            <a:pPr eaLnBrk="1" hangingPunct="1"/>
            <a:r>
              <a:rPr lang="en-GB" sz="2000" dirty="0"/>
              <a:t>Another useful commands:  </a:t>
            </a:r>
          </a:p>
          <a:p>
            <a:pPr lvl="1" eaLnBrk="1" hangingPunct="1"/>
            <a:r>
              <a:rPr lang="en-GB" sz="2000" dirty="0">
                <a:latin typeface="Consolas" pitchFamily="49" charset="0"/>
                <a:cs typeface="Consolas" pitchFamily="49" charset="0"/>
              </a:rPr>
              <a:t>$ info  </a:t>
            </a:r>
            <a:r>
              <a:rPr lang="en-GB" sz="2000" i="1" dirty="0" err="1">
                <a:latin typeface="Consolas" pitchFamily="49" charset="0"/>
                <a:cs typeface="Consolas" pitchFamily="49" charset="0"/>
              </a:rPr>
              <a:t>command_name</a:t>
            </a:r>
            <a:r>
              <a:rPr lang="en-GB" sz="2000" dirty="0">
                <a:latin typeface="Consolas" pitchFamily="49" charset="0"/>
                <a:cs typeface="Consolas" pitchFamily="49" charset="0"/>
              </a:rPr>
              <a:t>   </a:t>
            </a:r>
          </a:p>
          <a:p>
            <a:pPr lvl="1" eaLnBrk="1" hangingPunct="1"/>
            <a:r>
              <a:rPr lang="en-GB" sz="2000" dirty="0">
                <a:latin typeface="Consolas" pitchFamily="49" charset="0"/>
                <a:cs typeface="Consolas" pitchFamily="49" charset="0"/>
              </a:rPr>
              <a:t>$ </a:t>
            </a:r>
            <a:r>
              <a:rPr lang="en-GB" sz="2000" i="1" dirty="0" err="1">
                <a:latin typeface="Consolas" pitchFamily="49" charset="0"/>
                <a:cs typeface="Consolas" pitchFamily="49" charset="0"/>
              </a:rPr>
              <a:t>command_name</a:t>
            </a:r>
            <a:r>
              <a:rPr lang="en-GB" sz="2000" dirty="0">
                <a:latin typeface="Consolas" pitchFamily="49" charset="0"/>
                <a:cs typeface="Consolas" pitchFamily="49" charset="0"/>
              </a:rPr>
              <a:t> --help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755650" y="2205038"/>
            <a:ext cx="2376488" cy="576262"/>
          </a:xfrm>
          <a:prstGeom prst="rect">
            <a:avLst/>
          </a:prstGeom>
          <a:solidFill>
            <a:srgbClr val="D4E9F8">
              <a:alpha val="85881"/>
            </a:srgbClr>
          </a:solidFill>
          <a:ln w="12700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GB" b="1">
                <a:latin typeface="HE_TERMINAL" pitchFamily="49" charset="0"/>
                <a:cs typeface="Fixed Miriam Transparent" pitchFamily="49" charset="-79"/>
              </a:rPr>
              <a:t>$ man </a:t>
            </a:r>
            <a:r>
              <a:rPr lang="en-GB" i="1">
                <a:latin typeface="HE_TERMINAL" pitchFamily="49" charset="0"/>
                <a:cs typeface="Fixed Miriam Transparent" pitchFamily="49" charset="-79"/>
              </a:rPr>
              <a:t>command</a:t>
            </a:r>
          </a:p>
          <a:p>
            <a:pPr algn="l"/>
            <a:r>
              <a:rPr lang="en-GB" b="1">
                <a:latin typeface="HE_TERMINAL" pitchFamily="49" charset="0"/>
                <a:cs typeface="Fixed Miriam Transparent" pitchFamily="49" charset="-79"/>
              </a:rPr>
              <a:t>$ man 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3599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4895850" cy="4351337"/>
          </a:xfrm>
        </p:spPr>
        <p:txBody>
          <a:bodyPr/>
          <a:lstStyle/>
          <a:p>
            <a:r>
              <a:rPr lang="en-GB" sz="2000" dirty="0"/>
              <a:t>Login to one of Iridis login nodes</a:t>
            </a:r>
          </a:p>
          <a:p>
            <a:r>
              <a:rPr lang="en-GB" sz="2000" dirty="0"/>
              <a:t>Try to </a:t>
            </a:r>
            <a:r>
              <a:rPr lang="en-GB" sz="2000" dirty="0" smtClean="0"/>
              <a:t>open an X-window connection </a:t>
            </a:r>
            <a:r>
              <a:rPr lang="en-GB" sz="2000" dirty="0"/>
              <a:t>by typing </a:t>
            </a:r>
          </a:p>
          <a:p>
            <a:pPr lvl="1"/>
            <a:r>
              <a:rPr lang="en-GB" sz="2000" dirty="0">
                <a:latin typeface="Consolas" pitchFamily="49" charset="0"/>
                <a:cs typeface="Consolas" pitchFamily="49" charset="0"/>
              </a:rPr>
              <a:t>$ </a:t>
            </a:r>
            <a:r>
              <a:rPr lang="en-GB" sz="2000" dirty="0" err="1">
                <a:latin typeface="Consolas" pitchFamily="49" charset="0"/>
                <a:cs typeface="Consolas" pitchFamily="49" charset="0"/>
              </a:rPr>
              <a:t>xclock</a:t>
            </a:r>
            <a:r>
              <a:rPr lang="en-GB" sz="2000" dirty="0">
                <a:latin typeface="Consolas" pitchFamily="49" charset="0"/>
                <a:cs typeface="Consolas" pitchFamily="49" charset="0"/>
              </a:rPr>
              <a:t> &amp; </a:t>
            </a:r>
          </a:p>
          <a:p>
            <a:r>
              <a:rPr lang="en-GB" sz="2000" dirty="0"/>
              <a:t>Log out</a:t>
            </a:r>
          </a:p>
          <a:p>
            <a:r>
              <a:rPr lang="en-GB" sz="2000" dirty="0"/>
              <a:t>Login again using saved profile</a:t>
            </a:r>
          </a:p>
          <a:p>
            <a:r>
              <a:rPr lang="en-GB" sz="2000" dirty="0"/>
              <a:t>Open a new window by typing</a:t>
            </a:r>
          </a:p>
          <a:p>
            <a:pPr lvl="1"/>
            <a:r>
              <a:rPr lang="en-GB" sz="2000" dirty="0">
                <a:latin typeface="Consolas" pitchFamily="49" charset="0"/>
                <a:cs typeface="Consolas" pitchFamily="49" charset="0"/>
              </a:rPr>
              <a:t>$ </a:t>
            </a:r>
            <a:r>
              <a:rPr lang="en-GB" sz="2000" dirty="0" err="1">
                <a:latin typeface="Consolas" pitchFamily="49" charset="0"/>
                <a:cs typeface="Consolas" pitchFamily="49" charset="0"/>
              </a:rPr>
              <a:t>xterm</a:t>
            </a:r>
            <a:r>
              <a:rPr lang="en-GB" sz="2000" dirty="0">
                <a:latin typeface="Consolas" pitchFamily="49" charset="0"/>
                <a:cs typeface="Consolas" pitchFamily="49" charset="0"/>
              </a:rPr>
              <a:t> &amp;</a:t>
            </a:r>
          </a:p>
        </p:txBody>
      </p:sp>
      <p:pic>
        <p:nvPicPr>
          <p:cNvPr id="215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1592988"/>
            <a:ext cx="17145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3950386"/>
            <a:ext cx="2138363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8533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Control Characters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You type Control characters by holding down the &lt;Ctrl&gt; key while also pressing the specified character.</a:t>
            </a:r>
          </a:p>
          <a:p>
            <a:r>
              <a:rPr lang="en-GB" sz="2000" dirty="0"/>
              <a:t>Control commands:</a:t>
            </a:r>
          </a:p>
          <a:p>
            <a:pPr lvl="1"/>
            <a:r>
              <a:rPr lang="en-GB" sz="2000" b="1" dirty="0"/>
              <a:t>&lt;Ctrl&gt;-c    </a:t>
            </a:r>
            <a:r>
              <a:rPr lang="en-GB" sz="2000" dirty="0"/>
              <a:t>will abort any program</a:t>
            </a:r>
          </a:p>
          <a:p>
            <a:pPr lvl="1"/>
            <a:r>
              <a:rPr lang="en-GB" sz="2000" b="1" dirty="0"/>
              <a:t>&lt;Ctrl&gt;-d  </a:t>
            </a:r>
            <a:r>
              <a:rPr lang="en-GB" sz="2000" dirty="0"/>
              <a:t> “exit”</a:t>
            </a:r>
          </a:p>
          <a:p>
            <a:pPr lvl="1"/>
            <a:r>
              <a:rPr lang="en-GB" sz="2000" b="1" dirty="0"/>
              <a:t>&lt;Ctrl&gt;-z    </a:t>
            </a:r>
            <a:r>
              <a:rPr lang="en-GB" sz="2000" dirty="0"/>
              <a:t>pauses (stops) an on-going </a:t>
            </a:r>
            <a:r>
              <a:rPr lang="en-GB" sz="2000" dirty="0" smtClean="0"/>
              <a:t>operation</a:t>
            </a:r>
          </a:p>
          <a:p>
            <a:pPr lvl="2"/>
            <a:r>
              <a:rPr lang="en-GB" sz="2000" dirty="0" smtClean="0"/>
              <a:t>Use </a:t>
            </a:r>
            <a:r>
              <a:rPr lang="en-GB" sz="2000" b="1" dirty="0" err="1" smtClean="0"/>
              <a:t>fg</a:t>
            </a:r>
            <a:r>
              <a:rPr lang="en-GB" sz="2000" dirty="0" smtClean="0"/>
              <a:t> to bring your process back</a:t>
            </a:r>
            <a:endParaRPr lang="en-GB" sz="2000" dirty="0"/>
          </a:p>
          <a:p>
            <a:r>
              <a:rPr lang="en-GB" sz="2000" dirty="0"/>
              <a:t>Use </a:t>
            </a:r>
            <a:r>
              <a:rPr lang="en-GB" sz="2000" b="1" dirty="0"/>
              <a:t>Up/Down</a:t>
            </a:r>
            <a:r>
              <a:rPr lang="en-GB" sz="2000" dirty="0"/>
              <a:t> arrow keys to scroll through your command history</a:t>
            </a:r>
          </a:p>
          <a:p>
            <a:r>
              <a:rPr lang="en-GB" sz="2000" b="1" i="1" dirty="0"/>
              <a:t>Linux Can Even Read Your Mind!</a:t>
            </a:r>
          </a:p>
          <a:p>
            <a:pPr lvl="1"/>
            <a:r>
              <a:rPr lang="en-GB" sz="2000" b="1" dirty="0"/>
              <a:t>&lt;Tab&gt; </a:t>
            </a:r>
            <a:r>
              <a:rPr lang="en-GB" sz="2000" dirty="0"/>
              <a:t>button completes commands and filenames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10547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8073"/>
            <a:ext cx="8496300" cy="649288"/>
          </a:xfrm>
        </p:spPr>
        <p:txBody>
          <a:bodyPr/>
          <a:lstStyle/>
          <a:p>
            <a:pPr eaLnBrk="1" hangingPunct="1"/>
            <a:r>
              <a:rPr lang="en-GB" dirty="0"/>
              <a:t>File structure</a:t>
            </a:r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496300" cy="20875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sz="1800" dirty="0"/>
              <a:t>The Linux file system is a tree-like hierarchy. </a:t>
            </a:r>
          </a:p>
          <a:p>
            <a:pPr eaLnBrk="1" hangingPunct="1">
              <a:lnSpc>
                <a:spcPct val="80000"/>
              </a:lnSpc>
            </a:pPr>
            <a:r>
              <a:rPr lang="en-GB" sz="1800" dirty="0"/>
              <a:t>The top level directory is called the root directory – special meaning of “/”</a:t>
            </a:r>
          </a:p>
          <a:p>
            <a:pPr eaLnBrk="1" hangingPunct="1">
              <a:lnSpc>
                <a:spcPct val="80000"/>
              </a:lnSpc>
            </a:pPr>
            <a:r>
              <a:rPr lang="en-GB" sz="1800" dirty="0"/>
              <a:t>Your </a:t>
            </a:r>
            <a:r>
              <a:rPr lang="en-GB" sz="1800" i="1" u="sng" dirty="0"/>
              <a:t>home directory </a:t>
            </a:r>
            <a:r>
              <a:rPr lang="en-GB" sz="1800" dirty="0"/>
              <a:t>is the directory you are in when you first open the terminal.  </a:t>
            </a:r>
          </a:p>
          <a:p>
            <a:pPr eaLnBrk="1" hangingPunct="1">
              <a:lnSpc>
                <a:spcPct val="80000"/>
              </a:lnSpc>
            </a:pPr>
            <a:r>
              <a:rPr lang="en-GB" sz="1800" dirty="0"/>
              <a:t>The full path to a Linux directory or file is the series of directories, starting at the root </a:t>
            </a:r>
          </a:p>
        </p:txBody>
      </p:sp>
      <p:grpSp>
        <p:nvGrpSpPr>
          <p:cNvPr id="30727" name="Group 40"/>
          <p:cNvGrpSpPr>
            <a:grpSpLocks/>
          </p:cNvGrpSpPr>
          <p:nvPr/>
        </p:nvGrpSpPr>
        <p:grpSpPr bwMode="auto">
          <a:xfrm>
            <a:off x="668338" y="3213100"/>
            <a:ext cx="7648575" cy="2613025"/>
            <a:chOff x="437" y="1670"/>
            <a:chExt cx="4691" cy="2159"/>
          </a:xfrm>
        </p:grpSpPr>
        <p:sp>
          <p:nvSpPr>
            <p:cNvPr id="30728" name="Rectangle 6"/>
            <p:cNvSpPr>
              <a:spLocks noChangeArrowheads="1"/>
            </p:cNvSpPr>
            <p:nvPr/>
          </p:nvSpPr>
          <p:spPr bwMode="auto">
            <a:xfrm>
              <a:off x="2109" y="1670"/>
              <a:ext cx="1000" cy="301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0" anchor="ctr">
              <a:spAutoFit/>
            </a:bodyPr>
            <a:lstStyle/>
            <a:p>
              <a:r>
                <a:rPr lang="en-GB"/>
                <a:t>/ (aka root)</a:t>
              </a:r>
            </a:p>
          </p:txBody>
        </p:sp>
        <p:sp>
          <p:nvSpPr>
            <p:cNvPr id="30729" name="Rectangle 8"/>
            <p:cNvSpPr>
              <a:spLocks noChangeArrowheads="1"/>
            </p:cNvSpPr>
            <p:nvPr/>
          </p:nvSpPr>
          <p:spPr bwMode="auto">
            <a:xfrm>
              <a:off x="437" y="2397"/>
              <a:ext cx="437" cy="300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 anchor="ctr">
              <a:spAutoFit/>
            </a:bodyPr>
            <a:lstStyle/>
            <a:p>
              <a:r>
                <a:rPr lang="en-GB"/>
                <a:t>/bin</a:t>
              </a:r>
            </a:p>
          </p:txBody>
        </p:sp>
        <p:sp>
          <p:nvSpPr>
            <p:cNvPr id="30730" name="Rectangle 10"/>
            <p:cNvSpPr>
              <a:spLocks noChangeArrowheads="1"/>
            </p:cNvSpPr>
            <p:nvPr/>
          </p:nvSpPr>
          <p:spPr bwMode="auto">
            <a:xfrm>
              <a:off x="2071" y="2397"/>
              <a:ext cx="499" cy="300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 anchor="ctr">
              <a:spAutoFit/>
            </a:bodyPr>
            <a:lstStyle/>
            <a:p>
              <a:r>
                <a:rPr lang="en-GB"/>
                <a:t>/tmp</a:t>
              </a:r>
            </a:p>
          </p:txBody>
        </p:sp>
        <p:sp>
          <p:nvSpPr>
            <p:cNvPr id="30731" name="Rectangle 12"/>
            <p:cNvSpPr>
              <a:spLocks noChangeArrowheads="1"/>
            </p:cNvSpPr>
            <p:nvPr/>
          </p:nvSpPr>
          <p:spPr bwMode="auto">
            <a:xfrm>
              <a:off x="1209" y="2397"/>
              <a:ext cx="548" cy="300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 anchor="ctr">
              <a:spAutoFit/>
            </a:bodyPr>
            <a:lstStyle/>
            <a:p>
              <a:r>
                <a:rPr lang="en-GB"/>
                <a:t>/local</a:t>
              </a:r>
            </a:p>
          </p:txBody>
        </p:sp>
        <p:sp>
          <p:nvSpPr>
            <p:cNvPr id="30732" name="Rectangle 18"/>
            <p:cNvSpPr>
              <a:spLocks noChangeArrowheads="1"/>
            </p:cNvSpPr>
            <p:nvPr/>
          </p:nvSpPr>
          <p:spPr bwMode="auto">
            <a:xfrm>
              <a:off x="4701" y="2397"/>
              <a:ext cx="427" cy="300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 anchor="ctr">
              <a:spAutoFit/>
            </a:bodyPr>
            <a:lstStyle/>
            <a:p>
              <a:r>
                <a:rPr lang="en-GB"/>
                <a:t>/var</a:t>
              </a:r>
            </a:p>
          </p:txBody>
        </p:sp>
        <p:sp>
          <p:nvSpPr>
            <p:cNvPr id="30733" name="Rectangle 19"/>
            <p:cNvSpPr>
              <a:spLocks noChangeArrowheads="1"/>
            </p:cNvSpPr>
            <p:nvPr/>
          </p:nvSpPr>
          <p:spPr bwMode="auto">
            <a:xfrm>
              <a:off x="2618" y="2987"/>
              <a:ext cx="622" cy="300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 anchor="ctr">
              <a:spAutoFit/>
            </a:bodyPr>
            <a:lstStyle/>
            <a:p>
              <a:r>
                <a:rPr lang="en-GB"/>
                <a:t>/user1</a:t>
              </a:r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3433" y="2397"/>
              <a:ext cx="621" cy="300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 anchor="ctr">
              <a:spAutoFit/>
            </a:bodyPr>
            <a:lstStyle/>
            <a:p>
              <a:r>
                <a:rPr lang="en-GB"/>
                <a:t>/home</a:t>
              </a:r>
            </a:p>
          </p:txBody>
        </p:sp>
        <p:sp>
          <p:nvSpPr>
            <p:cNvPr id="30735" name="Rectangle 21"/>
            <p:cNvSpPr>
              <a:spLocks noChangeArrowheads="1"/>
            </p:cNvSpPr>
            <p:nvPr/>
          </p:nvSpPr>
          <p:spPr bwMode="auto">
            <a:xfrm>
              <a:off x="3434" y="2986"/>
              <a:ext cx="622" cy="300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 anchor="ctr">
              <a:spAutoFit/>
            </a:bodyPr>
            <a:lstStyle/>
            <a:p>
              <a:r>
                <a:rPr lang="en-GB"/>
                <a:t>/user2</a:t>
              </a:r>
            </a:p>
          </p:txBody>
        </p:sp>
        <p:sp>
          <p:nvSpPr>
            <p:cNvPr id="30736" name="Rectangle 22"/>
            <p:cNvSpPr>
              <a:spLocks noChangeArrowheads="1"/>
            </p:cNvSpPr>
            <p:nvPr/>
          </p:nvSpPr>
          <p:spPr bwMode="auto">
            <a:xfrm>
              <a:off x="4205" y="2987"/>
              <a:ext cx="622" cy="300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 anchor="ctr">
              <a:spAutoFit/>
            </a:bodyPr>
            <a:lstStyle/>
            <a:p>
              <a:r>
                <a:rPr lang="en-GB"/>
                <a:t>/user3</a:t>
              </a:r>
            </a:p>
          </p:txBody>
        </p:sp>
        <p:cxnSp>
          <p:nvCxnSpPr>
            <p:cNvPr id="30737" name="AutoShape 24"/>
            <p:cNvCxnSpPr>
              <a:cxnSpLocks noChangeShapeType="1"/>
              <a:stCxn id="30733" idx="0"/>
              <a:endCxn id="30734" idx="2"/>
            </p:cNvCxnSpPr>
            <p:nvPr/>
          </p:nvCxnSpPr>
          <p:spPr bwMode="auto">
            <a:xfrm rot="-5400000">
              <a:off x="3155" y="2434"/>
              <a:ext cx="361" cy="815"/>
            </a:xfrm>
            <a:prstGeom prst="bentConnector3">
              <a:avLst>
                <a:gd name="adj1" fmla="val 50139"/>
              </a:avLst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38" name="AutoShape 25"/>
            <p:cNvCxnSpPr>
              <a:cxnSpLocks noChangeShapeType="1"/>
            </p:cNvCxnSpPr>
            <p:nvPr/>
          </p:nvCxnSpPr>
          <p:spPr bwMode="auto">
            <a:xfrm rot="-5400000">
              <a:off x="3719" y="2999"/>
              <a:ext cx="46" cy="0"/>
            </a:xfrm>
            <a:prstGeom prst="straightConnector1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39" name="AutoShape 26"/>
            <p:cNvCxnSpPr>
              <a:cxnSpLocks noChangeShapeType="1"/>
              <a:stCxn id="30734" idx="2"/>
              <a:endCxn id="30736" idx="0"/>
            </p:cNvCxnSpPr>
            <p:nvPr/>
          </p:nvCxnSpPr>
          <p:spPr bwMode="auto">
            <a:xfrm rot="16200000" flipH="1">
              <a:off x="3948" y="2456"/>
              <a:ext cx="361" cy="772"/>
            </a:xfrm>
            <a:prstGeom prst="bentConnector3">
              <a:avLst>
                <a:gd name="adj1" fmla="val 49861"/>
              </a:avLst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40" name="AutoShape 27"/>
            <p:cNvCxnSpPr>
              <a:cxnSpLocks noChangeShapeType="1"/>
              <a:endCxn id="30735" idx="0"/>
            </p:cNvCxnSpPr>
            <p:nvPr/>
          </p:nvCxnSpPr>
          <p:spPr bwMode="auto">
            <a:xfrm rot="16200000" flipH="1">
              <a:off x="3563" y="2840"/>
              <a:ext cx="359" cy="2"/>
            </a:xfrm>
            <a:prstGeom prst="bentConnector3">
              <a:avLst>
                <a:gd name="adj1" fmla="val 49861"/>
              </a:avLst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41" name="AutoShape 28"/>
            <p:cNvCxnSpPr>
              <a:cxnSpLocks noChangeShapeType="1"/>
              <a:stCxn id="30729" idx="0"/>
              <a:endCxn id="30728" idx="2"/>
            </p:cNvCxnSpPr>
            <p:nvPr/>
          </p:nvCxnSpPr>
          <p:spPr bwMode="auto">
            <a:xfrm rot="-5400000">
              <a:off x="1384" y="1207"/>
              <a:ext cx="497" cy="1953"/>
            </a:xfrm>
            <a:prstGeom prst="bentConnector3">
              <a:avLst>
                <a:gd name="adj1" fmla="val 50102"/>
              </a:avLst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42" name="AutoShape 29"/>
            <p:cNvCxnSpPr>
              <a:cxnSpLocks noChangeShapeType="1"/>
              <a:stCxn id="30731" idx="0"/>
              <a:endCxn id="30728" idx="2"/>
            </p:cNvCxnSpPr>
            <p:nvPr/>
          </p:nvCxnSpPr>
          <p:spPr bwMode="auto">
            <a:xfrm rot="-5400000">
              <a:off x="1798" y="1621"/>
              <a:ext cx="497" cy="1125"/>
            </a:xfrm>
            <a:prstGeom prst="bentConnector3">
              <a:avLst>
                <a:gd name="adj1" fmla="val 50102"/>
              </a:avLst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43" name="AutoShape 30"/>
            <p:cNvCxnSpPr>
              <a:cxnSpLocks noChangeShapeType="1"/>
              <a:stCxn id="30730" idx="0"/>
              <a:endCxn id="30728" idx="2"/>
            </p:cNvCxnSpPr>
            <p:nvPr/>
          </p:nvCxnSpPr>
          <p:spPr bwMode="auto">
            <a:xfrm rot="-5400000">
              <a:off x="2216" y="2040"/>
              <a:ext cx="497" cy="288"/>
            </a:xfrm>
            <a:prstGeom prst="bentConnector3">
              <a:avLst>
                <a:gd name="adj1" fmla="val 50102"/>
              </a:avLst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44" name="AutoShape 31"/>
            <p:cNvCxnSpPr>
              <a:cxnSpLocks noChangeShapeType="1"/>
              <a:stCxn id="30728" idx="2"/>
              <a:endCxn id="30734" idx="0"/>
            </p:cNvCxnSpPr>
            <p:nvPr/>
          </p:nvCxnSpPr>
          <p:spPr bwMode="auto">
            <a:xfrm rot="16200000" flipH="1">
              <a:off x="2927" y="1617"/>
              <a:ext cx="497" cy="1134"/>
            </a:xfrm>
            <a:prstGeom prst="bentConnector3">
              <a:avLst>
                <a:gd name="adj1" fmla="val 49898"/>
              </a:avLst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45" name="AutoShape 32"/>
            <p:cNvCxnSpPr>
              <a:cxnSpLocks noChangeShapeType="1"/>
              <a:stCxn id="30728" idx="2"/>
              <a:endCxn id="30732" idx="0"/>
            </p:cNvCxnSpPr>
            <p:nvPr/>
          </p:nvCxnSpPr>
          <p:spPr bwMode="auto">
            <a:xfrm rot="16200000" flipH="1">
              <a:off x="3513" y="1031"/>
              <a:ext cx="497" cy="2305"/>
            </a:xfrm>
            <a:prstGeom prst="bentConnector3">
              <a:avLst>
                <a:gd name="adj1" fmla="val 49898"/>
              </a:avLst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746" name="Rectangle 33"/>
            <p:cNvSpPr>
              <a:spLocks noChangeArrowheads="1"/>
            </p:cNvSpPr>
            <p:nvPr/>
          </p:nvSpPr>
          <p:spPr bwMode="auto">
            <a:xfrm>
              <a:off x="1847" y="3529"/>
              <a:ext cx="526" cy="300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 anchor="ctr">
              <a:spAutoFit/>
            </a:bodyPr>
            <a:lstStyle/>
            <a:p>
              <a:r>
                <a:rPr lang="en-GB"/>
                <a:t>/data</a:t>
              </a:r>
            </a:p>
          </p:txBody>
        </p:sp>
        <p:sp>
          <p:nvSpPr>
            <p:cNvPr id="30747" name="Rectangle 34"/>
            <p:cNvSpPr>
              <a:spLocks noChangeArrowheads="1"/>
            </p:cNvSpPr>
            <p:nvPr/>
          </p:nvSpPr>
          <p:spPr bwMode="auto">
            <a:xfrm>
              <a:off x="2651" y="3527"/>
              <a:ext cx="551" cy="301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 anchor="ctr">
              <a:spAutoFit/>
            </a:bodyPr>
            <a:lstStyle/>
            <a:p>
              <a:r>
                <a:rPr lang="en-GB"/>
                <a:t>/docs</a:t>
              </a:r>
            </a:p>
          </p:txBody>
        </p:sp>
        <p:sp>
          <p:nvSpPr>
            <p:cNvPr id="30748" name="Rectangle 35"/>
            <p:cNvSpPr>
              <a:spLocks noChangeArrowheads="1"/>
            </p:cNvSpPr>
            <p:nvPr/>
          </p:nvSpPr>
          <p:spPr bwMode="auto">
            <a:xfrm>
              <a:off x="3413" y="3528"/>
              <a:ext cx="568" cy="301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 anchor="ctr">
              <a:spAutoFit/>
            </a:bodyPr>
            <a:lstStyle/>
            <a:p>
              <a:r>
                <a:rPr lang="en-GB"/>
                <a:t>/work</a:t>
              </a:r>
            </a:p>
          </p:txBody>
        </p:sp>
        <p:cxnSp>
          <p:nvCxnSpPr>
            <p:cNvPr id="30749" name="AutoShape 36"/>
            <p:cNvCxnSpPr>
              <a:cxnSpLocks noChangeShapeType="1"/>
            </p:cNvCxnSpPr>
            <p:nvPr/>
          </p:nvCxnSpPr>
          <p:spPr bwMode="auto">
            <a:xfrm rot="-5400000">
              <a:off x="2902" y="3541"/>
              <a:ext cx="46" cy="0"/>
            </a:xfrm>
            <a:prstGeom prst="straightConnector1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50" name="AutoShape 37"/>
            <p:cNvCxnSpPr>
              <a:cxnSpLocks noChangeShapeType="1"/>
              <a:stCxn id="30746" idx="0"/>
              <a:endCxn id="30733" idx="2"/>
            </p:cNvCxnSpPr>
            <p:nvPr/>
          </p:nvCxnSpPr>
          <p:spPr bwMode="auto">
            <a:xfrm rot="-5400000">
              <a:off x="2362" y="2998"/>
              <a:ext cx="313" cy="819"/>
            </a:xfrm>
            <a:prstGeom prst="bentConnector3">
              <a:avLst>
                <a:gd name="adj1" fmla="val 50162"/>
              </a:avLst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51" name="AutoShape 38"/>
            <p:cNvCxnSpPr>
              <a:cxnSpLocks noChangeShapeType="1"/>
              <a:stCxn id="30747" idx="0"/>
              <a:endCxn id="30733" idx="2"/>
            </p:cNvCxnSpPr>
            <p:nvPr/>
          </p:nvCxnSpPr>
          <p:spPr bwMode="auto">
            <a:xfrm flipV="1">
              <a:off x="2925" y="3251"/>
              <a:ext cx="3" cy="311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52" name="AutoShape 39"/>
            <p:cNvCxnSpPr>
              <a:cxnSpLocks noChangeShapeType="1"/>
              <a:stCxn id="30733" idx="2"/>
              <a:endCxn id="30748" idx="0"/>
            </p:cNvCxnSpPr>
            <p:nvPr/>
          </p:nvCxnSpPr>
          <p:spPr bwMode="auto">
            <a:xfrm rot="16200000" flipH="1">
              <a:off x="3156" y="3023"/>
              <a:ext cx="313" cy="769"/>
            </a:xfrm>
            <a:prstGeom prst="bentConnector3">
              <a:avLst>
                <a:gd name="adj1" fmla="val 49838"/>
              </a:avLst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2190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323850" y="618331"/>
            <a:ext cx="8496300" cy="649288"/>
          </a:xfrm>
        </p:spPr>
        <p:txBody>
          <a:bodyPr/>
          <a:lstStyle/>
          <a:p>
            <a:r>
              <a:rPr lang="en-GB" dirty="0"/>
              <a:t>Navigating the file system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354073" y="1591866"/>
            <a:ext cx="8496300" cy="4392612"/>
          </a:xfrm>
        </p:spPr>
        <p:txBody>
          <a:bodyPr/>
          <a:lstStyle/>
          <a:p>
            <a:r>
              <a:rPr lang="en-GB" dirty="0"/>
              <a:t>To find your current directory:  	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$ </a:t>
            </a:r>
            <a:r>
              <a:rPr lang="en-GB" dirty="0" err="1">
                <a:latin typeface="Consolas" pitchFamily="49" charset="0"/>
                <a:cs typeface="Consolas" pitchFamily="49" charset="0"/>
              </a:rPr>
              <a:t>pwd</a:t>
            </a:r>
            <a:endParaRPr lang="en-GB" dirty="0">
              <a:latin typeface="Consolas" pitchFamily="49" charset="0"/>
              <a:cs typeface="Consolas" pitchFamily="49" charset="0"/>
            </a:endParaRPr>
          </a:p>
          <a:p>
            <a:r>
              <a:rPr lang="en-GB" dirty="0">
                <a:cs typeface="Consolas" pitchFamily="49" charset="0"/>
              </a:rPr>
              <a:t>To change to a specific directory: 	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$ cd </a:t>
            </a:r>
            <a:r>
              <a:rPr lang="en-GB" i="1" dirty="0" err="1">
                <a:latin typeface="Consolas" pitchFamily="49" charset="0"/>
                <a:cs typeface="Consolas" pitchFamily="49" charset="0"/>
              </a:rPr>
              <a:t>dir_name</a:t>
            </a:r>
            <a:endParaRPr lang="en-GB" i="1" dirty="0">
              <a:latin typeface="Consolas" pitchFamily="49" charset="0"/>
              <a:cs typeface="Consolas" pitchFamily="49" charset="0"/>
            </a:endParaRPr>
          </a:p>
          <a:p>
            <a:r>
              <a:rPr lang="en-GB" dirty="0">
                <a:cs typeface="Consolas" pitchFamily="49" charset="0"/>
              </a:rPr>
              <a:t>To return to home directory: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		$ cd ~ </a:t>
            </a:r>
          </a:p>
          <a:p>
            <a:r>
              <a:rPr lang="en-GB" dirty="0">
                <a:latin typeface="Consolas" pitchFamily="49" charset="0"/>
                <a:cs typeface="Consolas" pitchFamily="49" charset="0"/>
              </a:rPr>
              <a:t>Try:</a:t>
            </a:r>
          </a:p>
          <a:p>
            <a:pPr lvl="1"/>
            <a:r>
              <a:rPr lang="en-GB" dirty="0">
                <a:latin typeface="Consolas" pitchFamily="49" charset="0"/>
                <a:cs typeface="Consolas" pitchFamily="49" charset="0"/>
              </a:rPr>
              <a:t>$ </a:t>
            </a:r>
            <a:r>
              <a:rPr lang="en-GB" dirty="0" err="1">
                <a:latin typeface="Consolas" pitchFamily="49" charset="0"/>
                <a:cs typeface="Consolas" pitchFamily="49" charset="0"/>
              </a:rPr>
              <a:t>pwd</a:t>
            </a:r>
            <a:endParaRPr lang="en-GB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GB" dirty="0">
                <a:latin typeface="Consolas" pitchFamily="49" charset="0"/>
                <a:cs typeface="Consolas" pitchFamily="49" charset="0"/>
              </a:rPr>
              <a:t>$ cd /scratch/&lt;train1&gt;</a:t>
            </a:r>
          </a:p>
          <a:p>
            <a:pPr lvl="1"/>
            <a:r>
              <a:rPr lang="en-GB" dirty="0">
                <a:latin typeface="Consolas" pitchFamily="49" charset="0"/>
                <a:cs typeface="Consolas" pitchFamily="49" charset="0"/>
              </a:rPr>
              <a:t>$ cd ~</a:t>
            </a:r>
          </a:p>
          <a:p>
            <a:pPr lvl="1"/>
            <a:r>
              <a:rPr lang="en-GB" dirty="0">
                <a:latin typeface="Consolas" pitchFamily="49" charset="0"/>
                <a:cs typeface="Consolas" pitchFamily="49" charset="0"/>
              </a:rPr>
              <a:t>$ </a:t>
            </a:r>
            <a:r>
              <a:rPr lang="en-GB" dirty="0" err="1">
                <a:latin typeface="Consolas" pitchFamily="49" charset="0"/>
                <a:cs typeface="Consolas" pitchFamily="49" charset="0"/>
              </a:rPr>
              <a:t>pwd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4690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24" y="790973"/>
            <a:ext cx="8548392" cy="1523655"/>
          </a:xfrm>
        </p:spPr>
        <p:txBody>
          <a:bodyPr/>
          <a:lstStyle/>
          <a:p>
            <a:r>
              <a:rPr lang="en-GB" sz="2800" dirty="0"/>
              <a:t>Starting from  </a:t>
            </a:r>
            <a:r>
              <a:rPr lang="en-GB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/scratch/</a:t>
            </a:r>
            <a:r>
              <a:rPr lang="en-GB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amanda</a:t>
            </a:r>
            <a:r>
              <a:rPr lang="en-GB" sz="2800" dirty="0"/>
              <a:t>, </a:t>
            </a:r>
            <a:br>
              <a:rPr lang="en-GB" sz="2800" dirty="0"/>
            </a:br>
            <a:r>
              <a:rPr lang="en-GB" sz="2800" dirty="0"/>
              <a:t>which of the following commands could Amanda use to navigate to her home directory, which is </a:t>
            </a:r>
            <a:r>
              <a:rPr lang="en-GB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/home/</a:t>
            </a:r>
            <a:r>
              <a:rPr lang="en-GB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amanda</a:t>
            </a:r>
            <a:r>
              <a:rPr lang="en-GB" sz="2800" dirty="0"/>
              <a:t>?</a:t>
            </a:r>
            <a:r>
              <a:rPr lang="en-GB" sz="3200" dirty="0"/>
              <a:t/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type="body" idx="1"/>
          </p:nvPr>
        </p:nvSpPr>
        <p:spPr>
          <a:xfrm>
            <a:off x="323850" y="2362866"/>
            <a:ext cx="8496749" cy="3802565"/>
          </a:xfrm>
        </p:spPr>
        <p:txBody>
          <a:bodyPr/>
          <a:lstStyle/>
          <a:p>
            <a:endParaRPr lang="en-GB" dirty="0"/>
          </a:p>
        </p:txBody>
      </p:sp>
      <p:grpSp>
        <p:nvGrpSpPr>
          <p:cNvPr id="7" name="Chart"/>
          <p:cNvGrpSpPr/>
          <p:nvPr>
            <p:custDataLst>
              <p:tags r:id="rId2"/>
            </p:custDataLst>
          </p:nvPr>
        </p:nvGrpSpPr>
        <p:grpSpPr>
          <a:xfrm>
            <a:off x="323850" y="2362866"/>
            <a:ext cx="8242749" cy="3874447"/>
            <a:chOff x="323850" y="2362866"/>
            <a:chExt cx="8242749" cy="3874447"/>
          </a:xfrm>
        </p:grpSpPr>
        <p:sp>
          <p:nvSpPr>
            <p:cNvPr id="9" name="Key_1"/>
            <p:cNvSpPr txBox="1"/>
            <p:nvPr>
              <p:custDataLst>
                <p:tags r:id="rId3"/>
              </p:custDataLst>
            </p:nvPr>
          </p:nvSpPr>
          <p:spPr>
            <a:xfrm>
              <a:off x="363924" y="2362866"/>
              <a:ext cx="464871" cy="333040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831" kern="0">
                  <a:solidFill>
                    <a:srgbClr val="323D43"/>
                  </a:solidFill>
                  <a:latin typeface="Georgia" panose="02040502050405020303" pitchFamily="18" charset="0"/>
                </a:rPr>
                <a:t>1.</a:t>
              </a:r>
            </a:p>
          </p:txBody>
        </p:sp>
        <p:sp>
          <p:nvSpPr>
            <p:cNvPr id="10" name="Description_1"/>
            <p:cNvSpPr txBox="1"/>
            <p:nvPr>
              <p:custDataLst>
                <p:tags r:id="rId4"/>
              </p:custDataLst>
            </p:nvPr>
          </p:nvSpPr>
          <p:spPr>
            <a:xfrm>
              <a:off x="828795" y="2362866"/>
              <a:ext cx="7737804" cy="371320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1831" kern="0">
                  <a:solidFill>
                    <a:srgbClr val="323D43"/>
                  </a:solidFill>
                  <a:latin typeface="Georgia" panose="02040502050405020303" pitchFamily="18" charset="0"/>
                </a:rPr>
                <a:t>$ cd .</a:t>
              </a:r>
            </a:p>
          </p:txBody>
        </p:sp>
        <p:sp>
          <p:nvSpPr>
            <p:cNvPr id="13" name="Key_2"/>
            <p:cNvSpPr txBox="1"/>
            <p:nvPr>
              <p:custDataLst>
                <p:tags r:id="rId5"/>
              </p:custDataLst>
            </p:nvPr>
          </p:nvSpPr>
          <p:spPr>
            <a:xfrm>
              <a:off x="333467" y="3010724"/>
              <a:ext cx="495328" cy="333040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831" kern="0">
                  <a:solidFill>
                    <a:srgbClr val="323D43"/>
                  </a:solidFill>
                  <a:latin typeface="Georgia" panose="02040502050405020303" pitchFamily="18" charset="0"/>
                </a:rPr>
                <a:t>2.</a:t>
              </a:r>
            </a:p>
          </p:txBody>
        </p:sp>
        <p:sp>
          <p:nvSpPr>
            <p:cNvPr id="14" name="Description_2"/>
            <p:cNvSpPr txBox="1"/>
            <p:nvPr>
              <p:custDataLst>
                <p:tags r:id="rId6"/>
              </p:custDataLst>
            </p:nvPr>
          </p:nvSpPr>
          <p:spPr>
            <a:xfrm>
              <a:off x="828795" y="3010724"/>
              <a:ext cx="7737804" cy="371320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1831" kern="0" dirty="0">
                  <a:solidFill>
                    <a:srgbClr val="323D43"/>
                  </a:solidFill>
                  <a:latin typeface="Georgia" panose="02040502050405020303" pitchFamily="18" charset="0"/>
                </a:rPr>
                <a:t>$ cd /</a:t>
              </a:r>
            </a:p>
          </p:txBody>
        </p:sp>
        <p:sp>
          <p:nvSpPr>
            <p:cNvPr id="16" name="Bar_2" hidden="1"/>
            <p:cNvSpPr/>
            <p:nvPr>
              <p:custDataLst>
                <p:tags r:id="rId7"/>
              </p:custDataLst>
            </p:nvPr>
          </p:nvSpPr>
          <p:spPr bwMode="auto">
            <a:xfrm>
              <a:off x="828794" y="3394744"/>
              <a:ext cx="0" cy="251138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  <p:sp>
          <p:nvSpPr>
            <p:cNvPr id="17" name="Key_3"/>
            <p:cNvSpPr txBox="1"/>
            <p:nvPr>
              <p:custDataLst>
                <p:tags r:id="rId8"/>
              </p:custDataLst>
            </p:nvPr>
          </p:nvSpPr>
          <p:spPr>
            <a:xfrm>
              <a:off x="335070" y="3658581"/>
              <a:ext cx="493725" cy="333040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831" kern="0">
                  <a:solidFill>
                    <a:srgbClr val="323D43"/>
                  </a:solidFill>
                  <a:latin typeface="Georgia" panose="02040502050405020303" pitchFamily="18" charset="0"/>
                </a:rPr>
                <a:t>3.</a:t>
              </a:r>
            </a:p>
          </p:txBody>
        </p:sp>
        <p:sp>
          <p:nvSpPr>
            <p:cNvPr id="18" name="Description_3"/>
            <p:cNvSpPr txBox="1"/>
            <p:nvPr>
              <p:custDataLst>
                <p:tags r:id="rId9"/>
              </p:custDataLst>
            </p:nvPr>
          </p:nvSpPr>
          <p:spPr>
            <a:xfrm>
              <a:off x="828795" y="3658581"/>
              <a:ext cx="7737804" cy="371320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1831" kern="0" dirty="0">
                  <a:solidFill>
                    <a:srgbClr val="323D43"/>
                  </a:solidFill>
                  <a:latin typeface="Georgia" panose="02040502050405020303" pitchFamily="18" charset="0"/>
                </a:rPr>
                <a:t>$ cd /home/</a:t>
              </a:r>
              <a:r>
                <a:rPr lang="en-GB" sz="1831" kern="0" dirty="0" err="1">
                  <a:solidFill>
                    <a:srgbClr val="323D43"/>
                  </a:solidFill>
                  <a:latin typeface="Georgia" panose="02040502050405020303" pitchFamily="18" charset="0"/>
                </a:rPr>
                <a:t>amanda</a:t>
              </a:r>
              <a:endParaRPr lang="en-GB" sz="1831" kern="0" dirty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1" name="Key_4"/>
            <p:cNvSpPr txBox="1"/>
            <p:nvPr>
              <p:custDataLst>
                <p:tags r:id="rId10"/>
              </p:custDataLst>
            </p:nvPr>
          </p:nvSpPr>
          <p:spPr>
            <a:xfrm>
              <a:off x="323850" y="4306439"/>
              <a:ext cx="504945" cy="345672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831" kern="0">
                  <a:solidFill>
                    <a:srgbClr val="323D43"/>
                  </a:solidFill>
                  <a:latin typeface="Georgia" panose="02040502050405020303" pitchFamily="18" charset="0"/>
                </a:rPr>
                <a:t>4.</a:t>
              </a:r>
            </a:p>
          </p:txBody>
        </p:sp>
        <p:sp>
          <p:nvSpPr>
            <p:cNvPr id="22" name="Description_4"/>
            <p:cNvSpPr txBox="1"/>
            <p:nvPr>
              <p:custDataLst>
                <p:tags r:id="rId11"/>
              </p:custDataLst>
            </p:nvPr>
          </p:nvSpPr>
          <p:spPr>
            <a:xfrm>
              <a:off x="828795" y="4306439"/>
              <a:ext cx="7737804" cy="371320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1831" kern="0">
                  <a:solidFill>
                    <a:srgbClr val="323D43"/>
                  </a:solidFill>
                  <a:latin typeface="Georgia" panose="02040502050405020303" pitchFamily="18" charset="0"/>
                </a:rPr>
                <a:t>$ cd ../..</a:t>
              </a:r>
            </a:p>
          </p:txBody>
        </p:sp>
        <p:sp>
          <p:nvSpPr>
            <p:cNvPr id="24" name="Bar_4" hidden="1"/>
            <p:cNvSpPr/>
            <p:nvPr>
              <p:custDataLst>
                <p:tags r:id="rId12"/>
              </p:custDataLst>
            </p:nvPr>
          </p:nvSpPr>
          <p:spPr bwMode="auto">
            <a:xfrm>
              <a:off x="828794" y="4690459"/>
              <a:ext cx="0" cy="251138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  <p:sp>
          <p:nvSpPr>
            <p:cNvPr id="25" name="Key_5"/>
            <p:cNvSpPr txBox="1"/>
            <p:nvPr>
              <p:custDataLst>
                <p:tags r:id="rId13"/>
              </p:custDataLst>
            </p:nvPr>
          </p:nvSpPr>
          <p:spPr>
            <a:xfrm>
              <a:off x="341482" y="4954297"/>
              <a:ext cx="487313" cy="333040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831" kern="0">
                  <a:solidFill>
                    <a:srgbClr val="323D43"/>
                  </a:solidFill>
                  <a:latin typeface="Georgia" panose="02040502050405020303" pitchFamily="18" charset="0"/>
                </a:rPr>
                <a:t>5.</a:t>
              </a:r>
            </a:p>
          </p:txBody>
        </p:sp>
        <p:sp>
          <p:nvSpPr>
            <p:cNvPr id="26" name="Description_5"/>
            <p:cNvSpPr txBox="1"/>
            <p:nvPr>
              <p:custDataLst>
                <p:tags r:id="rId14"/>
              </p:custDataLst>
            </p:nvPr>
          </p:nvSpPr>
          <p:spPr>
            <a:xfrm>
              <a:off x="828795" y="4954297"/>
              <a:ext cx="7737804" cy="371320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1831" kern="0">
                  <a:solidFill>
                    <a:srgbClr val="323D43"/>
                  </a:solidFill>
                  <a:latin typeface="Georgia" panose="02040502050405020303" pitchFamily="18" charset="0"/>
                </a:rPr>
                <a:t>$ cd ~</a:t>
              </a:r>
            </a:p>
          </p:txBody>
        </p:sp>
        <p:sp>
          <p:nvSpPr>
            <p:cNvPr id="29" name="Key_6"/>
            <p:cNvSpPr txBox="1"/>
            <p:nvPr>
              <p:custDataLst>
                <p:tags r:id="rId15"/>
              </p:custDataLst>
            </p:nvPr>
          </p:nvSpPr>
          <p:spPr>
            <a:xfrm>
              <a:off x="331864" y="5602155"/>
              <a:ext cx="496931" cy="333040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831" kern="0">
                  <a:solidFill>
                    <a:srgbClr val="323D43"/>
                  </a:solidFill>
                  <a:latin typeface="Georgia" panose="02040502050405020303" pitchFamily="18" charset="0"/>
                </a:rPr>
                <a:t>6.</a:t>
              </a:r>
            </a:p>
          </p:txBody>
        </p:sp>
        <p:sp>
          <p:nvSpPr>
            <p:cNvPr id="30" name="Description_6"/>
            <p:cNvSpPr txBox="1"/>
            <p:nvPr>
              <p:custDataLst>
                <p:tags r:id="rId16"/>
              </p:custDataLst>
            </p:nvPr>
          </p:nvSpPr>
          <p:spPr>
            <a:xfrm>
              <a:off x="828795" y="5602155"/>
              <a:ext cx="7737804" cy="371320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1831" kern="0">
                  <a:solidFill>
                    <a:srgbClr val="323D43"/>
                  </a:solidFill>
                  <a:latin typeface="Georgia" panose="02040502050405020303" pitchFamily="18" charset="0"/>
                </a:rPr>
                <a:t>$ cd home</a:t>
              </a:r>
            </a:p>
          </p:txBody>
        </p:sp>
        <p:sp>
          <p:nvSpPr>
            <p:cNvPr id="32" name="Bar_6" hidden="1"/>
            <p:cNvSpPr/>
            <p:nvPr>
              <p:custDataLst>
                <p:tags r:id="rId17"/>
              </p:custDataLst>
            </p:nvPr>
          </p:nvSpPr>
          <p:spPr bwMode="auto">
            <a:xfrm>
              <a:off x="828794" y="5986175"/>
              <a:ext cx="0" cy="251138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  <p:sp>
          <p:nvSpPr>
            <p:cNvPr id="6" name="Canvas" hidden="1"/>
            <p:cNvSpPr/>
            <p:nvPr/>
          </p:nvSpPr>
          <p:spPr bwMode="auto">
            <a:xfrm>
              <a:off x="828795" y="2362866"/>
              <a:ext cx="7226446" cy="236286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</p:grp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2356EC-1C84-45D7-93B2-7F5AFC9AE4B8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50989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Wildcards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You can replace any number of characters in any filename by *</a:t>
            </a:r>
          </a:p>
          <a:p>
            <a:r>
              <a:rPr lang="en-GB" sz="2000" dirty="0"/>
              <a:t>If you type just * after a command, it stands for all files in the current directory:</a:t>
            </a:r>
          </a:p>
          <a:p>
            <a:pPr lvl="1"/>
            <a:r>
              <a:rPr lang="en-GB" sz="1800" dirty="0">
                <a:latin typeface="Consolas" pitchFamily="49" charset="0"/>
                <a:cs typeface="Consolas" pitchFamily="49" charset="0"/>
              </a:rPr>
              <a:t>$ ls * </a:t>
            </a:r>
          </a:p>
          <a:p>
            <a:r>
              <a:rPr lang="en-GB" sz="2000" dirty="0">
                <a:cs typeface="Consolas" pitchFamily="49" charset="0"/>
              </a:rPr>
              <a:t>You can mix the * with other characters to form a search pattern:</a:t>
            </a:r>
          </a:p>
          <a:p>
            <a:pPr lvl="1"/>
            <a:r>
              <a:rPr lang="en-GB" sz="1800" dirty="0">
                <a:latin typeface="Consolas" pitchFamily="49" charset="0"/>
                <a:cs typeface="Consolas" pitchFamily="49" charset="0"/>
              </a:rPr>
              <a:t>$ ls /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tmp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/a*.txt</a:t>
            </a:r>
          </a:p>
          <a:p>
            <a:r>
              <a:rPr lang="en-GB" sz="2000" dirty="0">
                <a:cs typeface="Consolas" pitchFamily="49" charset="0"/>
              </a:rPr>
              <a:t>The “?” wildcard stands for any single character:</a:t>
            </a:r>
          </a:p>
          <a:p>
            <a:pPr lvl="1"/>
            <a:r>
              <a:rPr lang="en-GB" sz="1800" dirty="0">
                <a:latin typeface="Consolas" pitchFamily="49" charset="0"/>
                <a:cs typeface="Consolas" pitchFamily="49" charset="0"/>
              </a:rPr>
              <a:t>$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rm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draft?.txt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800" i="1" dirty="0">
                <a:cs typeface="Consolas" pitchFamily="49" charset="0"/>
              </a:rPr>
              <a:t>will remove files draft1.txt but not draftFinal.txt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4526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 following statements is TRUE:</a:t>
            </a:r>
            <a:endParaRPr lang="en-GB" dirty="0"/>
          </a:p>
        </p:txBody>
      </p:sp>
      <p:sp>
        <p:nvSpPr>
          <p:cNvPr id="3" name="Content Placeholder 2" hidden="1"/>
          <p:cNvSpPr>
            <a:spLocks noGrp="1"/>
          </p:cNvSpPr>
          <p:nvPr>
            <p:ph type="body" idx="1"/>
          </p:nvPr>
        </p:nvSpPr>
        <p:spPr>
          <a:xfrm>
            <a:off x="323850" y="1957448"/>
            <a:ext cx="8496300" cy="412585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323850" y="1557338"/>
            <a:ext cx="84963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/>
              <a:t>Vote for up to 7 choices</a:t>
            </a:r>
            <a:endParaRPr lang="en-GB" dirty="0"/>
          </a:p>
        </p:txBody>
      </p:sp>
      <p:grpSp>
        <p:nvGrpSpPr>
          <p:cNvPr id="37" name="Chart"/>
          <p:cNvGrpSpPr/>
          <p:nvPr>
            <p:custDataLst>
              <p:tags r:id="rId3"/>
            </p:custDataLst>
          </p:nvPr>
        </p:nvGrpSpPr>
        <p:grpSpPr>
          <a:xfrm>
            <a:off x="323850" y="1957448"/>
            <a:ext cx="8242300" cy="3815836"/>
            <a:chOff x="323850" y="1957448"/>
            <a:chExt cx="8242300" cy="3815836"/>
          </a:xfrm>
        </p:grpSpPr>
        <p:sp>
          <p:nvSpPr>
            <p:cNvPr id="8" name="Key_1"/>
            <p:cNvSpPr txBox="1"/>
            <p:nvPr>
              <p:custDataLst>
                <p:tags r:id="rId4"/>
              </p:custDataLst>
            </p:nvPr>
          </p:nvSpPr>
          <p:spPr>
            <a:xfrm>
              <a:off x="354308" y="1957448"/>
              <a:ext cx="450443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1.</a:t>
              </a:r>
            </a:p>
          </p:txBody>
        </p:sp>
        <p:sp>
          <p:nvSpPr>
            <p:cNvPr id="9" name="Description_1"/>
            <p:cNvSpPr txBox="1"/>
            <p:nvPr>
              <p:custDataLst>
                <p:tags r:id="rId5"/>
              </p:custDataLst>
            </p:nvPr>
          </p:nvSpPr>
          <p:spPr>
            <a:xfrm>
              <a:off x="804751" y="1957448"/>
              <a:ext cx="7761399" cy="333809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Up/Down arrays allow me navigate my command history</a:t>
              </a:r>
              <a:endParaRPr lang="en-GB" sz="1669" kern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2" name="Key_2"/>
            <p:cNvSpPr txBox="1"/>
            <p:nvPr>
              <p:custDataLst>
                <p:tags r:id="rId6"/>
              </p:custDataLst>
            </p:nvPr>
          </p:nvSpPr>
          <p:spPr>
            <a:xfrm>
              <a:off x="325454" y="2537786"/>
              <a:ext cx="479297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2.</a:t>
              </a:r>
            </a:p>
          </p:txBody>
        </p:sp>
        <p:sp>
          <p:nvSpPr>
            <p:cNvPr id="13" name="Description_2"/>
            <p:cNvSpPr txBox="1"/>
            <p:nvPr>
              <p:custDataLst>
                <p:tags r:id="rId7"/>
              </p:custDataLst>
            </p:nvPr>
          </p:nvSpPr>
          <p:spPr>
            <a:xfrm>
              <a:off x="804751" y="2537786"/>
              <a:ext cx="7761399" cy="333809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&lt;Ctrl&gt;-c  -  send running process kill signal</a:t>
              </a:r>
              <a:endParaRPr lang="en-GB" sz="1669" kern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6" name="Key_3"/>
            <p:cNvSpPr txBox="1"/>
            <p:nvPr>
              <p:custDataLst>
                <p:tags r:id="rId8"/>
              </p:custDataLst>
            </p:nvPr>
          </p:nvSpPr>
          <p:spPr>
            <a:xfrm>
              <a:off x="327056" y="3118124"/>
              <a:ext cx="477695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3.</a:t>
              </a:r>
            </a:p>
          </p:txBody>
        </p:sp>
        <p:sp>
          <p:nvSpPr>
            <p:cNvPr id="17" name="Description_3"/>
            <p:cNvSpPr txBox="1"/>
            <p:nvPr>
              <p:custDataLst>
                <p:tags r:id="rId9"/>
              </p:custDataLst>
            </p:nvPr>
          </p:nvSpPr>
          <p:spPr>
            <a:xfrm>
              <a:off x="804751" y="3118124"/>
              <a:ext cx="7761399" cy="333809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&lt;Ctrl&gt;-d  -  will close my current session</a:t>
              </a:r>
              <a:endParaRPr lang="en-GB" sz="1669" kern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0" name="Key_4"/>
            <p:cNvSpPr txBox="1"/>
            <p:nvPr>
              <p:custDataLst>
                <p:tags r:id="rId10"/>
              </p:custDataLst>
            </p:nvPr>
          </p:nvSpPr>
          <p:spPr>
            <a:xfrm>
              <a:off x="325453" y="3698461"/>
              <a:ext cx="479298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4.</a:t>
              </a:r>
            </a:p>
          </p:txBody>
        </p:sp>
        <p:sp>
          <p:nvSpPr>
            <p:cNvPr id="21" name="Description_4"/>
            <p:cNvSpPr txBox="1"/>
            <p:nvPr>
              <p:custDataLst>
                <p:tags r:id="rId11"/>
              </p:custDataLst>
            </p:nvPr>
          </p:nvSpPr>
          <p:spPr>
            <a:xfrm>
              <a:off x="804751" y="3698461"/>
              <a:ext cx="7761399" cy="333809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&lt;Ctrl&gt;-z – similar to &lt;Ctrl&gt;-c</a:t>
              </a:r>
              <a:endParaRPr lang="en-GB" sz="1669" kern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4" name="Key_5"/>
            <p:cNvSpPr txBox="1"/>
            <p:nvPr>
              <p:custDataLst>
                <p:tags r:id="rId12"/>
              </p:custDataLst>
            </p:nvPr>
          </p:nvSpPr>
          <p:spPr>
            <a:xfrm>
              <a:off x="331866" y="4278799"/>
              <a:ext cx="472885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5.</a:t>
              </a:r>
            </a:p>
          </p:txBody>
        </p:sp>
        <p:sp>
          <p:nvSpPr>
            <p:cNvPr id="25" name="Description_5"/>
            <p:cNvSpPr txBox="1"/>
            <p:nvPr>
              <p:custDataLst>
                <p:tags r:id="rId13"/>
              </p:custDataLst>
            </p:nvPr>
          </p:nvSpPr>
          <p:spPr>
            <a:xfrm>
              <a:off x="804751" y="4278799"/>
              <a:ext cx="7761399" cy="333809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$cd /   will always bring me home</a:t>
              </a:r>
              <a:endParaRPr lang="en-GB" sz="1669" kern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7" name="Bar_5" hidden="1"/>
            <p:cNvSpPr/>
            <p:nvPr>
              <p:custDataLst>
                <p:tags r:id="rId14"/>
              </p:custDataLst>
            </p:nvPr>
          </p:nvSpPr>
          <p:spPr bwMode="auto">
            <a:xfrm>
              <a:off x="804751" y="4625308"/>
              <a:ext cx="0" cy="22112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  <p:sp>
          <p:nvSpPr>
            <p:cNvPr id="28" name="Key_6"/>
            <p:cNvSpPr txBox="1"/>
            <p:nvPr>
              <p:custDataLst>
                <p:tags r:id="rId15"/>
              </p:custDataLst>
            </p:nvPr>
          </p:nvSpPr>
          <p:spPr>
            <a:xfrm>
              <a:off x="323850" y="4859137"/>
              <a:ext cx="480901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6.</a:t>
              </a:r>
            </a:p>
          </p:txBody>
        </p:sp>
        <p:sp>
          <p:nvSpPr>
            <p:cNvPr id="29" name="Description_6"/>
            <p:cNvSpPr txBox="1"/>
            <p:nvPr>
              <p:custDataLst>
                <p:tags r:id="rId16"/>
              </p:custDataLst>
            </p:nvPr>
          </p:nvSpPr>
          <p:spPr>
            <a:xfrm>
              <a:off x="804751" y="4859137"/>
              <a:ext cx="7761399" cy="333809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 dirty="0">
                  <a:solidFill>
                    <a:srgbClr val="323D43"/>
                  </a:solidFill>
                  <a:latin typeface="Georgia" panose="02040502050405020303" pitchFamily="18" charset="0"/>
                </a:rPr>
                <a:t>$</a:t>
              </a:r>
              <a:r>
                <a:rPr lang="en-US" sz="1669" kern="0" dirty="0" err="1">
                  <a:solidFill>
                    <a:srgbClr val="323D43"/>
                  </a:solidFill>
                  <a:latin typeface="Georgia" panose="02040502050405020303" pitchFamily="18" charset="0"/>
                </a:rPr>
                <a:t>rm</a:t>
              </a:r>
              <a:r>
                <a:rPr lang="en-US" sz="1669" kern="0" dirty="0">
                  <a:solidFill>
                    <a:srgbClr val="323D43"/>
                  </a:solidFill>
                  <a:latin typeface="Georgia" panose="02040502050405020303" pitchFamily="18" charset="0"/>
                </a:rPr>
                <a:t> *   will move all files and subdirectories to Recycle Bin</a:t>
              </a:r>
              <a:endParaRPr lang="en-GB" sz="1669" kern="0" dirty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2" name="Key_7"/>
            <p:cNvSpPr txBox="1"/>
            <p:nvPr>
              <p:custDataLst>
                <p:tags r:id="rId17"/>
              </p:custDataLst>
            </p:nvPr>
          </p:nvSpPr>
          <p:spPr>
            <a:xfrm>
              <a:off x="338277" y="5439475"/>
              <a:ext cx="466474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7.</a:t>
              </a:r>
            </a:p>
          </p:txBody>
        </p:sp>
        <p:sp>
          <p:nvSpPr>
            <p:cNvPr id="33" name="Description_7"/>
            <p:cNvSpPr txBox="1"/>
            <p:nvPr>
              <p:custDataLst>
                <p:tags r:id="rId18"/>
              </p:custDataLst>
            </p:nvPr>
          </p:nvSpPr>
          <p:spPr>
            <a:xfrm>
              <a:off x="804751" y="5439475"/>
              <a:ext cx="7761399" cy="333809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$cd /sc&lt;Tab&gt;  will bring me to scratch directory</a:t>
              </a:r>
              <a:endParaRPr lang="en-GB" sz="1669" kern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6" name="Canvas" hidden="1"/>
            <p:cNvSpPr/>
            <p:nvPr/>
          </p:nvSpPr>
          <p:spPr bwMode="auto">
            <a:xfrm>
              <a:off x="804751" y="1957448"/>
              <a:ext cx="7288513" cy="1957448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34111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496300" cy="1297360"/>
          </a:xfrm>
        </p:spPr>
        <p:txBody>
          <a:bodyPr/>
          <a:lstStyle/>
          <a:p>
            <a:r>
              <a:rPr lang="en-GB" dirty="0" err="1"/>
              <a:t>Meetoo</a:t>
            </a:r>
            <a:r>
              <a:rPr lang="en-GB" dirty="0"/>
              <a:t>:  </a:t>
            </a:r>
            <a:r>
              <a:rPr lang="en-GB" dirty="0">
                <a:hlinkClick r:id="rId3"/>
              </a:rPr>
              <a:t>www.meetoo.com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meeting ID</a:t>
            </a:r>
            <a:r>
              <a:rPr lang="en-GB" dirty="0" smtClean="0"/>
              <a:t>: </a:t>
            </a:r>
            <a:r>
              <a:rPr lang="en-GB" dirty="0"/>
              <a:t>169-283-231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2276872"/>
            <a:ext cx="6881236" cy="370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/>
          <p:cNvSpPr/>
          <p:nvPr/>
        </p:nvSpPr>
        <p:spPr bwMode="auto">
          <a:xfrm>
            <a:off x="6876256" y="2708920"/>
            <a:ext cx="1008112" cy="792088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  <a:ea typeface="MS PGothic" pitchFamily="34" charset="-128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F52683-38B3-46A3-97C4-3EAF401FEA87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8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Connecting commands with pipes</a:t>
            </a:r>
          </a:p>
        </p:txBody>
      </p:sp>
      <p:sp>
        <p:nvSpPr>
          <p:cNvPr id="49158" name="Rectangle 4"/>
          <p:cNvSpPr>
            <a:spLocks noChangeArrowheads="1"/>
          </p:cNvSpPr>
          <p:nvPr/>
        </p:nvSpPr>
        <p:spPr bwMode="auto">
          <a:xfrm>
            <a:off x="1835150" y="2205038"/>
            <a:ext cx="4105275" cy="936625"/>
          </a:xfrm>
          <a:prstGeom prst="rect">
            <a:avLst/>
          </a:prstGeom>
          <a:solidFill>
            <a:srgbClr val="D4E9F8">
              <a:alpha val="85881"/>
            </a:srgbClr>
          </a:solidFill>
          <a:ln w="12700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GB" sz="3200" b="1" dirty="0">
                <a:latin typeface="Courier New" pitchFamily="49" charset="0"/>
                <a:cs typeface="Courier New" pitchFamily="49" charset="0"/>
              </a:rPr>
              <a:t>$ who | </a:t>
            </a:r>
            <a:r>
              <a:rPr lang="en-GB" sz="3200" b="1" dirty="0" err="1">
                <a:latin typeface="Courier New" pitchFamily="49" charset="0"/>
                <a:cs typeface="Courier New" pitchFamily="49" charset="0"/>
              </a:rPr>
              <a:t>wc</a:t>
            </a:r>
            <a:r>
              <a:rPr lang="en-GB" sz="3200" b="1" dirty="0">
                <a:latin typeface="Courier New" pitchFamily="49" charset="0"/>
                <a:cs typeface="Courier New" pitchFamily="49" charset="0"/>
              </a:rPr>
              <a:t> -l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33350" y="4221163"/>
            <a:ext cx="3071813" cy="868362"/>
          </a:xfrm>
          <a:prstGeom prst="wedgeRoundRectCallout">
            <a:avLst>
              <a:gd name="adj1" fmla="val 35519"/>
              <a:gd name="adj2" fmla="val -200431"/>
              <a:gd name="adj3" fmla="val 1666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bIns="0">
            <a:spAutoFit/>
          </a:bodyPr>
          <a:lstStyle/>
          <a:p>
            <a:pPr>
              <a:defRPr/>
            </a:pPr>
            <a:r>
              <a:rPr lang="en-GB" sz="2400" dirty="0">
                <a:cs typeface="Arial" charset="0"/>
              </a:rPr>
              <a:t>Shows who is logged on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994025" y="5291138"/>
            <a:ext cx="5422900" cy="868362"/>
          </a:xfrm>
          <a:prstGeom prst="wedgeRoundRectCallout">
            <a:avLst>
              <a:gd name="adj1" fmla="val -39040"/>
              <a:gd name="adj2" fmla="val -3154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bIns="0">
            <a:spAutoFit/>
          </a:bodyPr>
          <a:lstStyle/>
          <a:p>
            <a:pPr>
              <a:defRPr/>
            </a:pPr>
            <a:r>
              <a:rPr lang="en-GB" sz="2400" dirty="0">
                <a:cs typeface="Arial" charset="0"/>
              </a:rPr>
              <a:t>“Pipe”: Takes output of the who and sends it to next command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435600" y="3582988"/>
            <a:ext cx="3071813" cy="1276350"/>
          </a:xfrm>
          <a:prstGeom prst="wedgeRoundRectCallout">
            <a:avLst>
              <a:gd name="adj1" fmla="val -68389"/>
              <a:gd name="adj2" fmla="val -108986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bIns="0">
            <a:spAutoFit/>
          </a:bodyPr>
          <a:lstStyle/>
          <a:p>
            <a:pPr>
              <a:defRPr/>
            </a:pPr>
            <a:r>
              <a:rPr lang="en-GB" sz="2400" dirty="0">
                <a:cs typeface="Arial" charset="0"/>
              </a:rPr>
              <a:t>Takes this input and counts the number of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3035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Redirection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Most of processes write to the standard output (terminal screen) and many take input from the standard input (keyboard)</a:t>
            </a:r>
          </a:p>
          <a:p>
            <a:r>
              <a:rPr lang="en-GB" sz="2000" dirty="0"/>
              <a:t>There is also the standard error for error messages (terminal screen by default)</a:t>
            </a:r>
          </a:p>
          <a:p>
            <a:r>
              <a:rPr lang="en-GB" sz="2000" b="1" dirty="0">
                <a:latin typeface="Consolas" pitchFamily="49" charset="0"/>
                <a:cs typeface="Consolas" pitchFamily="49" charset="0"/>
              </a:rPr>
              <a:t>“&gt;”</a:t>
            </a:r>
            <a:r>
              <a:rPr lang="en-GB" sz="2000" dirty="0"/>
              <a:t> redirects the output:</a:t>
            </a:r>
          </a:p>
          <a:p>
            <a:pPr lvl="1"/>
            <a:r>
              <a:rPr lang="en-GB" sz="2000" dirty="0">
                <a:latin typeface="Consolas" pitchFamily="49" charset="0"/>
                <a:cs typeface="Consolas" pitchFamily="49" charset="0"/>
              </a:rPr>
              <a:t>$ tree &gt; </a:t>
            </a:r>
            <a:r>
              <a:rPr lang="en-GB" sz="2000" dirty="0" err="1">
                <a:latin typeface="Consolas" pitchFamily="49" charset="0"/>
                <a:cs typeface="Consolas" pitchFamily="49" charset="0"/>
              </a:rPr>
              <a:t>full_list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GB" sz="2000" dirty="0">
                <a:latin typeface="Consolas" pitchFamily="49" charset="0"/>
                <a:cs typeface="Consolas" pitchFamily="49" charset="0"/>
              </a:rPr>
              <a:t>$ cat </a:t>
            </a:r>
            <a:r>
              <a:rPr lang="en-GB" sz="2000" dirty="0" err="1">
                <a:latin typeface="Consolas" pitchFamily="49" charset="0"/>
                <a:cs typeface="Consolas" pitchFamily="49" charset="0"/>
              </a:rPr>
              <a:t>full_list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  <a:p>
            <a:r>
              <a:rPr lang="en-GB" sz="2000" b="1" dirty="0">
                <a:latin typeface="Consolas" pitchFamily="49" charset="0"/>
                <a:cs typeface="Consolas" pitchFamily="49" charset="0"/>
              </a:rPr>
              <a:t>“&gt;&gt;”</a:t>
            </a:r>
            <a:r>
              <a:rPr lang="en-GB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000" dirty="0"/>
              <a:t>appends standard output to a file</a:t>
            </a:r>
          </a:p>
          <a:p>
            <a:r>
              <a:rPr lang="en-GB" sz="2000" b="1" dirty="0">
                <a:latin typeface="Consolas" pitchFamily="49" charset="0"/>
                <a:cs typeface="Consolas" pitchFamily="49" charset="0"/>
              </a:rPr>
              <a:t>“&lt;”</a:t>
            </a:r>
            <a:r>
              <a:rPr lang="en-GB" sz="2000" dirty="0"/>
              <a:t> redirect the input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0316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variables in bash</a:t>
            </a:r>
            <a:endParaRPr lang="en-GB" dirty="0"/>
          </a:p>
        </p:txBody>
      </p:sp>
      <p:sp>
        <p:nvSpPr>
          <p:cNvPr id="49158" name="Rectangle 4"/>
          <p:cNvSpPr>
            <a:spLocks noChangeArrowheads="1"/>
          </p:cNvSpPr>
          <p:nvPr/>
        </p:nvSpPr>
        <p:spPr bwMode="auto">
          <a:xfrm>
            <a:off x="1835151" y="1643064"/>
            <a:ext cx="2664842" cy="1498600"/>
          </a:xfrm>
          <a:prstGeom prst="rect">
            <a:avLst/>
          </a:prstGeom>
          <a:solidFill>
            <a:srgbClr val="D4E9F8">
              <a:alpha val="85881"/>
            </a:srgbClr>
          </a:solidFill>
          <a:ln w="12700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GB" sz="3200" b="1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sz="3200" b="1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=1</a:t>
            </a:r>
          </a:p>
          <a:p>
            <a:pPr algn="l"/>
            <a:r>
              <a:rPr lang="en-GB" sz="3200" b="1" dirty="0" smtClean="0">
                <a:latin typeface="Courier New" pitchFamily="49" charset="0"/>
                <a:cs typeface="Courier New" pitchFamily="49" charset="0"/>
              </a:rPr>
              <a:t>$ echo $</a:t>
            </a:r>
            <a:r>
              <a:rPr lang="en-GB" sz="3200" b="1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GB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79512" y="3472118"/>
            <a:ext cx="3071813" cy="868323"/>
          </a:xfrm>
          <a:prstGeom prst="wedgeRoundRectCallout">
            <a:avLst>
              <a:gd name="adj1" fmla="val 32240"/>
              <a:gd name="adj2" fmla="val -118328"/>
              <a:gd name="adj3" fmla="val 1666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bIns="0">
            <a:spAutoFit/>
          </a:bodyPr>
          <a:lstStyle/>
          <a:p>
            <a:pPr>
              <a:defRPr/>
            </a:pPr>
            <a:r>
              <a:rPr lang="en-GB" sz="2400" dirty="0" smtClean="0">
                <a:cs typeface="Arial" charset="0"/>
              </a:rPr>
              <a:t>Print input to screen</a:t>
            </a:r>
            <a:endParaRPr lang="en-GB" sz="2400" dirty="0">
              <a:cs typeface="Arial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491880" y="3498870"/>
            <a:ext cx="5422900" cy="868323"/>
          </a:xfrm>
          <a:prstGeom prst="wedgeRoundRectCallout">
            <a:avLst>
              <a:gd name="adj1" fmla="val -37754"/>
              <a:gd name="adj2" fmla="val -1209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bIns="0">
            <a:spAutoFit/>
          </a:bodyPr>
          <a:lstStyle/>
          <a:p>
            <a:pPr>
              <a:defRPr/>
            </a:pPr>
            <a:r>
              <a:rPr lang="en-GB" sz="2400" dirty="0" smtClean="0">
                <a:cs typeface="Arial" charset="0"/>
              </a:rPr>
              <a:t>Access variable with $</a:t>
            </a:r>
            <a:r>
              <a:rPr lang="en-GB" sz="2400" dirty="0" err="1" smtClean="0">
                <a:cs typeface="Arial" charset="0"/>
              </a:rPr>
              <a:t>varname</a:t>
            </a:r>
            <a:r>
              <a:rPr lang="en-GB" sz="2400" dirty="0" smtClean="0">
                <a:cs typeface="Arial" charset="0"/>
              </a:rPr>
              <a:t>. Don’t confuse with the prompt!</a:t>
            </a:r>
            <a:endParaRPr lang="en-GB" sz="2400" dirty="0">
              <a:cs typeface="Arial" charset="0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508104" y="1789074"/>
            <a:ext cx="3071813" cy="1276945"/>
          </a:xfrm>
          <a:prstGeom prst="wedgeRoundRectCallout">
            <a:avLst>
              <a:gd name="adj1" fmla="val -122121"/>
              <a:gd name="adj2" fmla="val -2277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bIns="0">
            <a:spAutoFit/>
          </a:bodyPr>
          <a:lstStyle/>
          <a:p>
            <a:pPr>
              <a:defRPr/>
            </a:pPr>
            <a:r>
              <a:rPr lang="en-GB" sz="2400" dirty="0" smtClean="0">
                <a:cs typeface="Arial" charset="0"/>
              </a:rPr>
              <a:t>Declare the variable ‘</a:t>
            </a:r>
            <a:r>
              <a:rPr lang="en-GB" sz="2400" dirty="0" err="1" smtClean="0">
                <a:cs typeface="Arial" charset="0"/>
              </a:rPr>
              <a:t>i</a:t>
            </a:r>
            <a:r>
              <a:rPr lang="en-GB" sz="2400" dirty="0" smtClean="0">
                <a:cs typeface="Arial" charset="0"/>
              </a:rPr>
              <a:t>’ and set its value. </a:t>
            </a:r>
            <a:endParaRPr lang="en-GB" sz="2400" dirty="0"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971600" y="4806629"/>
            <a:ext cx="6912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 smtClean="0"/>
              <a:t>Bash does not like spaces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 smtClean="0"/>
              <a:t>All variables are strings!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690009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Creating and editing files</a:t>
            </a:r>
          </a:p>
        </p:txBody>
      </p:sp>
      <p:sp>
        <p:nvSpPr>
          <p:cNvPr id="204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Suggested editors:</a:t>
            </a:r>
          </a:p>
          <a:p>
            <a:pPr lvl="1" eaLnBrk="1" hangingPunct="1"/>
            <a:r>
              <a:rPr lang="en-GB" dirty="0" err="1"/>
              <a:t>nano</a:t>
            </a:r>
            <a:r>
              <a:rPr lang="en-GB" dirty="0"/>
              <a:t> (for small edits)</a:t>
            </a:r>
          </a:p>
          <a:p>
            <a:pPr lvl="1" eaLnBrk="1" hangingPunct="1"/>
            <a:r>
              <a:rPr lang="en-GB" dirty="0" err="1"/>
              <a:t>emacs</a:t>
            </a:r>
            <a:r>
              <a:rPr lang="en-GB" dirty="0"/>
              <a:t> (for code development</a:t>
            </a:r>
            <a:r>
              <a:rPr lang="en-GB" dirty="0" smtClean="0"/>
              <a:t>)</a:t>
            </a:r>
          </a:p>
          <a:p>
            <a:pPr lvl="1" eaLnBrk="1" hangingPunct="1"/>
            <a:r>
              <a:rPr lang="en-GB" dirty="0" smtClean="0"/>
              <a:t>vi (for advanced text editing)</a:t>
            </a:r>
            <a:endParaRPr lang="en-GB" dirty="0"/>
          </a:p>
        </p:txBody>
      </p:sp>
      <p:pic>
        <p:nvPicPr>
          <p:cNvPr id="204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3861966"/>
            <a:ext cx="396875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841328"/>
            <a:ext cx="3887788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t"/>
          <a:lstStyle/>
          <a:p>
            <a:pPr algn="l" eaLnBrk="1" hangingPunct="1"/>
            <a:r>
              <a:rPr lang="en-GB" sz="7500" dirty="0">
                <a:solidFill>
                  <a:schemeClr val="bg1"/>
                </a:solidFill>
                <a:latin typeface="Georgia" pitchFamily="18" charset="0"/>
              </a:rPr>
              <a:t>Introducing Iridis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289283"/>
            <a:ext cx="2618600" cy="3931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289283"/>
            <a:ext cx="2622869" cy="3943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6" r="-21026"/>
          <a:stretch/>
        </p:blipFill>
        <p:spPr>
          <a:xfrm>
            <a:off x="6012000" y="2276872"/>
            <a:ext cx="3547872" cy="3943738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5976937" cy="647700"/>
          </a:xfrm>
        </p:spPr>
        <p:txBody>
          <a:bodyPr/>
          <a:lstStyle/>
          <a:p>
            <a:pPr eaLnBrk="1" hangingPunct="1"/>
            <a:r>
              <a:rPr lang="en-GB" dirty="0"/>
              <a:t>New user kit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  <p:pic>
        <p:nvPicPr>
          <p:cNvPr id="7" name="Picture 7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640B44B6-97BA-4B3F-B5F5-776627535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9" y="980717"/>
            <a:ext cx="6985379" cy="230349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E03BD397-26A2-4E7A-997D-2976151DA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037" y="3503993"/>
            <a:ext cx="1905000" cy="2238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CACC934-678F-4E43-B232-7F188B10C210}"/>
              </a:ext>
            </a:extLst>
          </p:cNvPr>
          <p:cNvSpPr txBox="1"/>
          <p:nvPr/>
        </p:nvSpPr>
        <p:spPr>
          <a:xfrm>
            <a:off x="607325" y="2933130"/>
            <a:ext cx="3789527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/home 130 GB (backed up)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2209266-5A55-4952-B2BC-81033ABE90F2}"/>
              </a:ext>
            </a:extLst>
          </p:cNvPr>
          <p:cNvSpPr txBox="1"/>
          <p:nvPr/>
        </p:nvSpPr>
        <p:spPr>
          <a:xfrm>
            <a:off x="5156578" y="2933131"/>
            <a:ext cx="27432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/scratch 2 TB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850985A-6EDD-4F95-9F36-4941ECBC5851}"/>
              </a:ext>
            </a:extLst>
          </p:cNvPr>
          <p:cNvSpPr txBox="1"/>
          <p:nvPr/>
        </p:nvSpPr>
        <p:spPr>
          <a:xfrm>
            <a:off x="868908" y="5639938"/>
            <a:ext cx="3198124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~X </a:t>
            </a:r>
            <a:r>
              <a:rPr lang="en-US" dirty="0" smtClean="0"/>
              <a:t>GTX1080Ti's at </a:t>
            </a:r>
            <a:r>
              <a:rPr lang="en-US" dirty="0"/>
              <a:t>once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4493DA0-B92F-4922-A915-9743EF12F972}"/>
              </a:ext>
            </a:extLst>
          </p:cNvPr>
          <p:cNvSpPr txBox="1"/>
          <p:nvPr/>
        </p:nvSpPr>
        <p:spPr>
          <a:xfrm>
            <a:off x="5258938" y="5639939"/>
            <a:ext cx="274320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Software</a:t>
            </a:r>
          </a:p>
        </p:txBody>
      </p:sp>
      <p:pic>
        <p:nvPicPr>
          <p:cNvPr id="8" name="Picture 9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9E01D082-FFD1-4E28-A16A-B8C2F9B70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900" y="3574364"/>
            <a:ext cx="2143125" cy="214312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107504" y="1977507"/>
            <a:ext cx="9001000" cy="4807468"/>
          </a:xfrm>
          <a:prstGeom prst="roundRect">
            <a:avLst/>
          </a:prstGeom>
          <a:solidFill>
            <a:schemeClr val="bg2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0" rIns="9144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800" dirty="0" smtClean="0">
                <a:cs typeface="Arial" charset="0"/>
              </a:rPr>
              <a:t>Mother Board</a:t>
            </a:r>
            <a:endParaRPr kumimoji="0" lang="en-GB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3908" y="574860"/>
            <a:ext cx="8496300" cy="1008782"/>
          </a:xfrm>
        </p:spPr>
        <p:txBody>
          <a:bodyPr/>
          <a:lstStyle/>
          <a:p>
            <a:r>
              <a:rPr lang="en-GB" sz="3200" dirty="0"/>
              <a:t>GTX1080TI node (pinkNN):  </a:t>
            </a:r>
            <a:br>
              <a:rPr lang="en-GB" sz="3200" dirty="0"/>
            </a:br>
            <a:r>
              <a:rPr lang="en-GB" sz="3200"/>
              <a:t>28 CPU cores (hyperthreaded), 128 GB,</a:t>
            </a:r>
            <a:r>
              <a:rPr lang="en-GB" sz="3200" dirty="0"/>
              <a:t/>
            </a:r>
            <a:br>
              <a:rPr lang="en-GB" sz="3200" dirty="0"/>
            </a:br>
            <a:r>
              <a:rPr lang="en-GB" sz="3200"/>
              <a:t>4 GTX1080TI's</a:t>
            </a:r>
            <a:endParaRPr lang="en-GB" sz="3200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211076" y="2708920"/>
            <a:ext cx="2099422" cy="72008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 smtClean="0">
                <a:cs typeface="Arial" charset="0"/>
              </a:rPr>
              <a:t>GTX1080Ti</a:t>
            </a: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454514" y="2708920"/>
            <a:ext cx="2099422" cy="72008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 smtClean="0">
                <a:cs typeface="Arial" charset="0"/>
              </a:rPr>
              <a:t>GTX1080Ti</a:t>
            </a: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697952" y="2708920"/>
            <a:ext cx="2099422" cy="72008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 smtClean="0">
                <a:cs typeface="Arial" charset="0"/>
              </a:rPr>
              <a:t>GTX1080Ti</a:t>
            </a: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905926" y="2708920"/>
            <a:ext cx="2099422" cy="72008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 smtClean="0">
                <a:cs typeface="Arial" charset="0"/>
              </a:rPr>
              <a:t>GTX1080Ti</a:t>
            </a: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547664" y="3611020"/>
            <a:ext cx="2949242" cy="2266252"/>
            <a:chOff x="1550750" y="3611020"/>
            <a:chExt cx="2949242" cy="2266252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1550750" y="3611020"/>
              <a:ext cx="2949242" cy="391597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Intel Xeon E5-2680</a:t>
              </a:r>
              <a:r>
                <a:rPr kumimoji="0" lang="en-GB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 v4</a:t>
              </a:r>
              <a:endPara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1784787" y="4002617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0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1784786" y="4270424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2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1784786" y="4538232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4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1784785" y="4806040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6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1784784" y="5341656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10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1784784" y="5073848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8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1784783" y="5609464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12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3062922" y="4002617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1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3062921" y="4270424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3</a:t>
              </a:r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3062921" y="4538232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5</a:t>
              </a:r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3062920" y="4806040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7</a:t>
              </a: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3062919" y="5341656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11</a:t>
              </a: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3062919" y="5073848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9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3062918" y="5609464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13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719102" y="3611020"/>
            <a:ext cx="2949242" cy="2266252"/>
            <a:chOff x="4572000" y="3611020"/>
            <a:chExt cx="2949242" cy="2266252"/>
          </a:xfrm>
        </p:grpSpPr>
        <p:sp>
          <p:nvSpPr>
            <p:cNvPr id="38" name="Rounded Rectangle 37"/>
            <p:cNvSpPr/>
            <p:nvPr/>
          </p:nvSpPr>
          <p:spPr bwMode="auto">
            <a:xfrm>
              <a:off x="4572000" y="3611020"/>
              <a:ext cx="2949242" cy="391597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Intel Xeon E5-2680</a:t>
              </a:r>
              <a:r>
                <a:rPr kumimoji="0" lang="en-GB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 v4</a:t>
              </a:r>
              <a:endParaRPr kumimoji="0" lang="en-GB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4806037" y="4002617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0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4806036" y="4270424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2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4806036" y="4538232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4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4806035" y="4806040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6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4806034" y="5341656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10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4806034" y="5073848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8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4806033" y="5609464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12</a:t>
              </a: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6084172" y="4002617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1</a:t>
              </a: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6084171" y="4270424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3</a:t>
              </a: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6084171" y="4538232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5</a:t>
              </a: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6084170" y="4806040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7</a:t>
              </a: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6084169" y="5341656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11</a:t>
              </a: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6084169" y="5073848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9</a:t>
              </a: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6084168" y="5609464"/>
              <a:ext cx="1206123" cy="267808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  <a:ea typeface="MS PGothic" pitchFamily="34" charset="-128"/>
                  <a:cs typeface="Arial" charset="0"/>
                </a:rPr>
                <a:t>Core 13</a:t>
              </a:r>
            </a:p>
          </p:txBody>
        </p:sp>
      </p:grpSp>
      <p:sp>
        <p:nvSpPr>
          <p:cNvPr id="55" name="Rounded Rectangle 54"/>
          <p:cNvSpPr/>
          <p:nvPr/>
        </p:nvSpPr>
        <p:spPr bwMode="auto">
          <a:xfrm>
            <a:off x="1547664" y="6021288"/>
            <a:ext cx="6480720" cy="659407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rPr>
              <a:t>128 GB DDR4 Memory</a:t>
            </a:r>
          </a:p>
        </p:txBody>
      </p:sp>
    </p:spTree>
    <p:extLst>
      <p:ext uri="{BB962C8B-B14F-4D97-AF65-F5344CB8AC3E}">
        <p14:creationId xmlns:p14="http://schemas.microsoft.com/office/powerpoint/2010/main" val="17215950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3908" y="574860"/>
            <a:ext cx="8496300" cy="1008782"/>
          </a:xfrm>
        </p:spPr>
        <p:txBody>
          <a:bodyPr/>
          <a:lstStyle/>
          <a:p>
            <a:r>
              <a:rPr lang="en-GB" sz="3200" dirty="0" smtClean="0"/>
              <a:t>GTX1080TI: Vital Statistics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11560" y="1772816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smtClean="0"/>
              <a:t>3854 CUDA Cores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smtClean="0"/>
              <a:t>Clock speed of 1.6 GHz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smtClean="0"/>
              <a:t>11 GB Memory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smtClean="0"/>
              <a:t>Dual PCI Express Connection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029" y="1073531"/>
            <a:ext cx="3763318" cy="2208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59" y="3367623"/>
            <a:ext cx="6804434" cy="345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48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30"/>
          <p:cNvSpPr>
            <a:spLocks noGrp="1" noChangeArrowheads="1"/>
          </p:cNvSpPr>
          <p:nvPr>
            <p:ph type="title"/>
          </p:nvPr>
        </p:nvSpPr>
        <p:spPr>
          <a:xfrm>
            <a:off x="251520" y="620688"/>
            <a:ext cx="8496300" cy="503238"/>
          </a:xfrm>
        </p:spPr>
        <p:txBody>
          <a:bodyPr/>
          <a:lstStyle/>
          <a:p>
            <a:pPr eaLnBrk="1" hangingPunct="1"/>
            <a:r>
              <a:rPr lang="en-GB" dirty="0"/>
              <a:t>Iridis File System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1718" y="1052736"/>
            <a:ext cx="3024138" cy="3043905"/>
            <a:chOff x="179710" y="1628737"/>
            <a:chExt cx="4032250" cy="4321213"/>
          </a:xfrm>
        </p:grpSpPr>
        <p:grpSp>
          <p:nvGrpSpPr>
            <p:cNvPr id="2" name="Group 1"/>
            <p:cNvGrpSpPr/>
            <p:nvPr/>
          </p:nvGrpSpPr>
          <p:grpSpPr>
            <a:xfrm>
              <a:off x="179710" y="1989138"/>
              <a:ext cx="4032250" cy="3960812"/>
              <a:chOff x="179710" y="1989138"/>
              <a:chExt cx="4032250" cy="3960812"/>
            </a:xfrm>
          </p:grpSpPr>
          <p:sp>
            <p:nvSpPr>
              <p:cNvPr id="12296" name="Text Box 41"/>
              <p:cNvSpPr txBox="1">
                <a:spLocks noChangeArrowheads="1"/>
              </p:cNvSpPr>
              <p:nvPr/>
            </p:nvSpPr>
            <p:spPr bwMode="auto">
              <a:xfrm>
                <a:off x="2627783" y="2203676"/>
                <a:ext cx="1440161" cy="50246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9pPr>
              </a:lstStyle>
              <a:p>
                <a:r>
                  <a:rPr lang="en-GB" b="1" dirty="0">
                    <a:solidFill>
                      <a:srgbClr val="7030A0"/>
                    </a:solidFill>
                  </a:rPr>
                  <a:t>/home</a:t>
                </a:r>
              </a:p>
            </p:txBody>
          </p:sp>
          <p:grpSp>
            <p:nvGrpSpPr>
              <p:cNvPr id="12299" name="Group 94"/>
              <p:cNvGrpSpPr>
                <a:grpSpLocks/>
              </p:cNvGrpSpPr>
              <p:nvPr/>
            </p:nvGrpSpPr>
            <p:grpSpPr bwMode="auto">
              <a:xfrm>
                <a:off x="1403648" y="3429000"/>
                <a:ext cx="936625" cy="1008063"/>
                <a:chOff x="612" y="2296"/>
                <a:chExt cx="590" cy="635"/>
              </a:xfrm>
            </p:grpSpPr>
            <p:sp>
              <p:nvSpPr>
                <p:cNvPr id="12317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612" y="2296"/>
                  <a:ext cx="544" cy="45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2318" name="Line 92"/>
                <p:cNvSpPr>
                  <a:spLocks noChangeShapeType="1"/>
                </p:cNvSpPr>
                <p:nvPr/>
              </p:nvSpPr>
              <p:spPr bwMode="auto">
                <a:xfrm flipH="1">
                  <a:off x="839" y="2296"/>
                  <a:ext cx="317" cy="59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2319" name="Line 93"/>
                <p:cNvSpPr>
                  <a:spLocks noChangeShapeType="1"/>
                </p:cNvSpPr>
                <p:nvPr/>
              </p:nvSpPr>
              <p:spPr bwMode="auto">
                <a:xfrm>
                  <a:off x="1156" y="2296"/>
                  <a:ext cx="46" cy="63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bIns="0">
                  <a:spAutoFit/>
                </a:bodyPr>
                <a:lstStyle/>
                <a:p>
                  <a:endParaRPr lang="en-GB"/>
                </a:p>
              </p:txBody>
            </p:sp>
          </p:grpSp>
          <p:pic>
            <p:nvPicPr>
              <p:cNvPr id="12294" name="Picture 32" descr="MC90043263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3532" y="2203677"/>
                <a:ext cx="1714500" cy="1714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98" name="Text Box 58"/>
              <p:cNvSpPr txBox="1">
                <a:spLocks noChangeArrowheads="1"/>
              </p:cNvSpPr>
              <p:nvPr/>
            </p:nvSpPr>
            <p:spPr bwMode="auto">
              <a:xfrm>
                <a:off x="967259" y="5254764"/>
                <a:ext cx="2486025" cy="3508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bIns="0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9pPr>
              </a:lstStyle>
              <a:p>
                <a:pPr algn="l"/>
                <a:r>
                  <a:rPr lang="en-GB" dirty="0"/>
                  <a:t>/home/user/</a:t>
                </a:r>
              </a:p>
            </p:txBody>
          </p:sp>
          <p:grpSp>
            <p:nvGrpSpPr>
              <p:cNvPr id="12301" name="Group 48"/>
              <p:cNvGrpSpPr>
                <a:grpSpLocks/>
              </p:cNvGrpSpPr>
              <p:nvPr/>
            </p:nvGrpSpPr>
            <p:grpSpPr bwMode="auto">
              <a:xfrm>
                <a:off x="751359" y="3861048"/>
                <a:ext cx="1876425" cy="1514475"/>
                <a:chOff x="249" y="2614"/>
                <a:chExt cx="1182" cy="954"/>
              </a:xfrm>
            </p:grpSpPr>
            <p:pic>
              <p:nvPicPr>
                <p:cNvPr id="12311" name="Picture 45" descr="MC90043263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" y="2614"/>
                  <a:ext cx="864" cy="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312" name="Picture 46" descr="MC90043263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" y="2659"/>
                  <a:ext cx="864" cy="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313" name="Picture 47" descr="MC90043263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" y="2704"/>
                  <a:ext cx="864" cy="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303" name="AutoShape 104"/>
              <p:cNvSpPr>
                <a:spLocks noChangeArrowheads="1"/>
              </p:cNvSpPr>
              <p:nvPr/>
            </p:nvSpPr>
            <p:spPr bwMode="auto">
              <a:xfrm>
                <a:off x="179710" y="1989138"/>
                <a:ext cx="4032250" cy="3960812"/>
              </a:xfrm>
              <a:prstGeom prst="roundRect">
                <a:avLst>
                  <a:gd name="adj" fmla="val 16667"/>
                </a:avLst>
              </a:prstGeom>
              <a:noFill/>
              <a:ln w="38100" algn="ctr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bIns="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2305" name="Text Box 105"/>
            <p:cNvSpPr txBox="1">
              <a:spLocks noChangeArrowheads="1"/>
            </p:cNvSpPr>
            <p:nvPr/>
          </p:nvSpPr>
          <p:spPr bwMode="auto">
            <a:xfrm rot="18843957">
              <a:off x="-342907" y="2540292"/>
              <a:ext cx="2212968" cy="389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r>
                <a:rPr lang="en-GB" sz="1600" b="1" i="1" dirty="0">
                  <a:solidFill>
                    <a:schemeClr val="accent2"/>
                  </a:solidFill>
                </a:rPr>
                <a:t> daily backup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38352" y="880952"/>
            <a:ext cx="5354128" cy="4426957"/>
            <a:chOff x="4535488" y="1669959"/>
            <a:chExt cx="4284662" cy="4279991"/>
          </a:xfrm>
          <a:noFill/>
        </p:grpSpPr>
        <p:sp>
          <p:nvSpPr>
            <p:cNvPr id="12297" name="Text Box 43"/>
            <p:cNvSpPr txBox="1">
              <a:spLocks noChangeArrowheads="1"/>
            </p:cNvSpPr>
            <p:nvPr/>
          </p:nvSpPr>
          <p:spPr bwMode="auto">
            <a:xfrm>
              <a:off x="7287727" y="2214563"/>
              <a:ext cx="1025221" cy="2910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r>
                <a:rPr lang="en-GB" b="1" dirty="0">
                  <a:solidFill>
                    <a:srgbClr val="7030A0"/>
                  </a:solidFill>
                </a:rPr>
                <a:t>/scratch</a:t>
              </a:r>
            </a:p>
          </p:txBody>
        </p:sp>
        <p:grpSp>
          <p:nvGrpSpPr>
            <p:cNvPr id="12300" name="Group 99"/>
            <p:cNvGrpSpPr>
              <a:grpSpLocks/>
            </p:cNvGrpSpPr>
            <p:nvPr/>
          </p:nvGrpSpPr>
          <p:grpSpPr bwMode="auto">
            <a:xfrm>
              <a:off x="5867623" y="3429000"/>
              <a:ext cx="936625" cy="1008063"/>
              <a:chOff x="612" y="2296"/>
              <a:chExt cx="590" cy="635"/>
            </a:xfrm>
            <a:grpFill/>
          </p:grpSpPr>
          <p:sp>
            <p:nvSpPr>
              <p:cNvPr id="12314" name="Line 100"/>
              <p:cNvSpPr>
                <a:spLocks noChangeShapeType="1"/>
              </p:cNvSpPr>
              <p:nvPr/>
            </p:nvSpPr>
            <p:spPr bwMode="auto">
              <a:xfrm flipH="1">
                <a:off x="612" y="2296"/>
                <a:ext cx="544" cy="454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12315" name="Line 101"/>
              <p:cNvSpPr>
                <a:spLocks noChangeShapeType="1"/>
              </p:cNvSpPr>
              <p:nvPr/>
            </p:nvSpPr>
            <p:spPr bwMode="auto">
              <a:xfrm flipH="1">
                <a:off x="839" y="2296"/>
                <a:ext cx="317" cy="59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12316" name="Line 102"/>
              <p:cNvSpPr>
                <a:spLocks noChangeShapeType="1"/>
              </p:cNvSpPr>
              <p:nvPr/>
            </p:nvSpPr>
            <p:spPr bwMode="auto">
              <a:xfrm>
                <a:off x="1156" y="2296"/>
                <a:ext cx="46" cy="635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bIns="0">
                <a:spAutoFit/>
              </a:bodyPr>
              <a:lstStyle/>
              <a:p>
                <a:endParaRPr lang="en-GB"/>
              </a:p>
            </p:txBody>
          </p:sp>
        </p:grpSp>
        <p:pic>
          <p:nvPicPr>
            <p:cNvPr id="12295" name="Picture 34" descr="MC9004326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852" y="2256734"/>
              <a:ext cx="1714500" cy="1714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302" name="Group 80"/>
            <p:cNvGrpSpPr>
              <a:grpSpLocks/>
            </p:cNvGrpSpPr>
            <p:nvPr/>
          </p:nvGrpSpPr>
          <p:grpSpPr bwMode="auto">
            <a:xfrm>
              <a:off x="5220072" y="3861048"/>
              <a:ext cx="1876425" cy="1514475"/>
              <a:chOff x="249" y="2614"/>
              <a:chExt cx="1182" cy="954"/>
            </a:xfrm>
            <a:grpFill/>
          </p:grpSpPr>
          <p:pic>
            <p:nvPicPr>
              <p:cNvPr id="12308" name="Picture 81" descr="MC90043263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" y="2614"/>
                <a:ext cx="864" cy="8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09" name="Picture 82" descr="MC90043263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" y="2659"/>
                <a:ext cx="864" cy="8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10" name="Picture 83" descr="MC90043263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" y="2704"/>
                <a:ext cx="864" cy="8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304" name="AutoShape 106"/>
            <p:cNvSpPr>
              <a:spLocks noChangeArrowheads="1"/>
            </p:cNvSpPr>
            <p:nvPr/>
          </p:nvSpPr>
          <p:spPr bwMode="auto">
            <a:xfrm>
              <a:off x="4535488" y="1989138"/>
              <a:ext cx="4284662" cy="3960812"/>
            </a:xfrm>
            <a:prstGeom prst="roundRect">
              <a:avLst>
                <a:gd name="adj" fmla="val 16667"/>
              </a:avLst>
            </a:prstGeom>
            <a:grp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2306" name="Text Box 79"/>
            <p:cNvSpPr txBox="1">
              <a:spLocks noChangeArrowheads="1"/>
            </p:cNvSpPr>
            <p:nvPr/>
          </p:nvSpPr>
          <p:spPr bwMode="auto">
            <a:xfrm>
              <a:off x="6083548" y="5379313"/>
              <a:ext cx="1656804" cy="29106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algn="l"/>
              <a:r>
                <a:rPr lang="en-GB" dirty="0"/>
                <a:t>/scratch/user/</a:t>
              </a:r>
            </a:p>
          </p:txBody>
        </p:sp>
        <p:sp>
          <p:nvSpPr>
            <p:cNvPr id="12307" name="Text Box 105"/>
            <p:cNvSpPr txBox="1">
              <a:spLocks noChangeArrowheads="1"/>
            </p:cNvSpPr>
            <p:nvPr/>
          </p:nvSpPr>
          <p:spPr bwMode="auto">
            <a:xfrm rot="18818410">
              <a:off x="4122648" y="2770646"/>
              <a:ext cx="2484617" cy="28324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r>
                <a:rPr lang="en-GB" b="1" i="1" dirty="0">
                  <a:solidFill>
                    <a:srgbClr val="002060"/>
                  </a:solidFill>
                </a:rPr>
                <a:t> </a:t>
              </a:r>
              <a:r>
                <a:rPr lang="en-GB" b="1" i="1" dirty="0">
                  <a:solidFill>
                    <a:srgbClr val="FF0000"/>
                  </a:solidFill>
                </a:rPr>
                <a:t>NEVER</a:t>
              </a:r>
              <a:r>
                <a:rPr lang="en-GB" b="1" i="1" dirty="0">
                  <a:solidFill>
                    <a:srgbClr val="002060"/>
                  </a:solidFill>
                </a:rPr>
                <a:t> backed up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49269"/>
              </p:ext>
            </p:extLst>
          </p:nvPr>
        </p:nvGraphicFramePr>
        <p:xfrm>
          <a:off x="358885" y="4210407"/>
          <a:ext cx="3024336" cy="1298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2836">
                <a:tc>
                  <a:txBody>
                    <a:bodyPr/>
                    <a:lstStyle/>
                    <a:p>
                      <a:r>
                        <a:rPr lang="en-GB" sz="1400" dirty="0"/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Files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9964">
                <a:tc>
                  <a:txBody>
                    <a:bodyPr/>
                    <a:lstStyle/>
                    <a:p>
                      <a:r>
                        <a:rPr lang="en-GB" sz="1400" dirty="0"/>
                        <a:t>/home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130 </a:t>
                      </a:r>
                      <a:r>
                        <a:rPr lang="en-GB" sz="1400" dirty="0"/>
                        <a:t>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</a:t>
                      </a:r>
                      <a:r>
                        <a:rPr lang="en-GB" sz="1400" dirty="0" smtClean="0"/>
                        <a:t>00 </a:t>
                      </a:r>
                      <a:r>
                        <a:rPr lang="en-GB" sz="1400" dirty="0"/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9964">
                <a:tc>
                  <a:txBody>
                    <a:bodyPr/>
                    <a:lstStyle/>
                    <a:p>
                      <a:r>
                        <a:rPr lang="en-GB" sz="1400" dirty="0"/>
                        <a:t>/scratch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1500 </a:t>
                      </a:r>
                      <a:r>
                        <a:rPr lang="en-GB" sz="1400" dirty="0"/>
                        <a:t>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6</a:t>
                      </a:r>
                      <a:r>
                        <a:rPr lang="en-GB" sz="1400" dirty="0" smtClean="0"/>
                        <a:t>00 </a:t>
                      </a:r>
                      <a:r>
                        <a:rPr lang="en-GB" sz="1400" dirty="0"/>
                        <a:t>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5996" y="5589240"/>
            <a:ext cx="88408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2800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$</a:t>
            </a:r>
            <a:r>
              <a:rPr lang="en-GB" sz="28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GB" sz="2800" b="1" dirty="0" err="1" smtClean="0">
                <a:latin typeface="Miriam Fixed" panose="020B0509050101010101" pitchFamily="49" charset="-79"/>
                <a:cs typeface="Miriam Fixed" panose="020B0509050101010101" pitchFamily="49" charset="-79"/>
              </a:rPr>
              <a:t>mmlsquota</a:t>
            </a:r>
            <a:r>
              <a:rPr lang="en-GB" sz="2800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 --</a:t>
            </a:r>
            <a:r>
              <a:rPr lang="en-GB" sz="28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block-size </a:t>
            </a:r>
            <a:r>
              <a:rPr lang="en-GB" sz="28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g </a:t>
            </a:r>
            <a:r>
              <a:rPr lang="en-GB" sz="2800" b="1" dirty="0" err="1" smtClean="0">
                <a:latin typeface="Miriam Fixed" panose="020B0509050101010101" pitchFamily="49" charset="-79"/>
                <a:cs typeface="Miriam Fixed" panose="020B0509050101010101" pitchFamily="49" charset="-79"/>
              </a:rPr>
              <a:t>mainfs:lyceum</a:t>
            </a:r>
            <a:endParaRPr lang="en-GB" sz="28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76970"/>
            <a:ext cx="8496300" cy="649288"/>
          </a:xfrm>
        </p:spPr>
        <p:txBody>
          <a:bodyPr/>
          <a:lstStyle/>
          <a:p>
            <a:r>
              <a:rPr lang="en-GB" dirty="0"/>
              <a:t>Filesystems:  Quota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7018"/>
            <a:ext cx="8433519" cy="27568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31640" y="1124744"/>
            <a:ext cx="6624736" cy="40011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mmlsquota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--block-size 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mainfs:lyceum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mainfs:scratch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1" y="4725144"/>
            <a:ext cx="8433518" cy="707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Aim to stay below the soft limit (quota)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Once over the soft limit, you have 30 days grace to return below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9071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96180" y="903114"/>
            <a:ext cx="849630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/>
          <a:p>
            <a:pPr algn="l" eaLnBrk="1" hangingPunct="1"/>
            <a:r>
              <a:rPr lang="en-GB" sz="6000" dirty="0">
                <a:solidFill>
                  <a:schemeClr val="bg1"/>
                </a:solidFill>
                <a:latin typeface="Georgia" pitchFamily="18" charset="0"/>
              </a:rPr>
              <a:t>History of HPC in </a:t>
            </a:r>
            <a:r>
              <a:rPr lang="en-GB" sz="6000" dirty="0" err="1">
                <a:solidFill>
                  <a:schemeClr val="bg1"/>
                </a:solidFill>
                <a:latin typeface="Georgia" pitchFamily="18" charset="0"/>
              </a:rPr>
              <a:t>UoS</a:t>
            </a:r>
            <a:endParaRPr lang="en-GB" sz="6000" dirty="0">
              <a:solidFill>
                <a:schemeClr val="bg1"/>
              </a:solidFill>
              <a:latin typeface="Georgia" pitchFamily="18" charset="0"/>
            </a:endParaRPr>
          </a:p>
          <a:p>
            <a:pPr algn="l" eaLnBrk="1" hangingPunct="1"/>
            <a:endParaRPr lang="en-GB" sz="7500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8374" r="2769" b="4589"/>
          <a:stretch/>
        </p:blipFill>
        <p:spPr>
          <a:xfrm>
            <a:off x="1332119" y="1929115"/>
            <a:ext cx="5904177" cy="452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911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175"/>
            <a:ext cx="8496300" cy="649288"/>
          </a:xfrm>
        </p:spPr>
        <p:txBody>
          <a:bodyPr/>
          <a:lstStyle/>
          <a:p>
            <a:r>
              <a:rPr lang="en-US" sz="2400" dirty="0"/>
              <a:t>Which of the following statement is true:</a:t>
            </a:r>
            <a:endParaRPr lang="en-GB" sz="2400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idx="1"/>
          </p:nvPr>
        </p:nvSpPr>
        <p:spPr>
          <a:xfrm>
            <a:off x="506164" y="1412776"/>
            <a:ext cx="8496300" cy="4125852"/>
          </a:xfr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5F1D9B-53CC-4FB3-BCA6-E74EB4AA00A9}" type="slidenum">
              <a:rPr lang="en-GB" smtClean="0"/>
              <a:pPr>
                <a:defRPr/>
              </a:pPr>
              <a:t>50</a:t>
            </a:fld>
            <a:endParaRPr lang="en-GB" dirty="0"/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63018" y="908720"/>
            <a:ext cx="84963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/>
              <a:t>Vote for up to 6 choices</a:t>
            </a:r>
            <a:endParaRPr lang="en-GB" dirty="0"/>
          </a:p>
        </p:txBody>
      </p:sp>
      <p:grpSp>
        <p:nvGrpSpPr>
          <p:cNvPr id="6" name="Chart"/>
          <p:cNvGrpSpPr/>
          <p:nvPr>
            <p:custDataLst>
              <p:tags r:id="rId3"/>
            </p:custDataLst>
          </p:nvPr>
        </p:nvGrpSpPr>
        <p:grpSpPr>
          <a:xfrm>
            <a:off x="506164" y="1412776"/>
            <a:ext cx="8242300" cy="4496791"/>
            <a:chOff x="506164" y="1412776"/>
            <a:chExt cx="8242300" cy="4496791"/>
          </a:xfrm>
        </p:grpSpPr>
        <p:sp>
          <p:nvSpPr>
            <p:cNvPr id="10" name="Key_1"/>
            <p:cNvSpPr txBox="1"/>
            <p:nvPr>
              <p:custDataLst>
                <p:tags r:id="rId4"/>
              </p:custDataLst>
            </p:nvPr>
          </p:nvSpPr>
          <p:spPr>
            <a:xfrm>
              <a:off x="536622" y="1412776"/>
              <a:ext cx="450443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1.</a:t>
              </a:r>
            </a:p>
          </p:txBody>
        </p:sp>
        <p:sp>
          <p:nvSpPr>
            <p:cNvPr id="11" name="Description_1"/>
            <p:cNvSpPr txBox="1"/>
            <p:nvPr>
              <p:custDataLst>
                <p:tags r:id="rId5"/>
              </p:custDataLst>
            </p:nvPr>
          </p:nvSpPr>
          <p:spPr>
            <a:xfrm>
              <a:off x="987065" y="1412776"/>
              <a:ext cx="7761399" cy="590675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 dirty="0">
                  <a:solidFill>
                    <a:srgbClr val="323D43"/>
                  </a:solidFill>
                  <a:latin typeface="Georgia" panose="02040502050405020303" pitchFamily="18" charset="0"/>
                </a:rPr>
                <a:t>It’s better to keep your research data in /scratch then in /home because /</a:t>
              </a:r>
              <a:r>
                <a:rPr lang="en-US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scratch quota is </a:t>
              </a:r>
              <a:r>
                <a:rPr lang="en-US" sz="1669" kern="0" dirty="0">
                  <a:solidFill>
                    <a:srgbClr val="323D43"/>
                  </a:solidFill>
                  <a:latin typeface="Georgia" panose="02040502050405020303" pitchFamily="18" charset="0"/>
                </a:rPr>
                <a:t>10 times bigger;</a:t>
              </a:r>
              <a:endParaRPr lang="en-GB" sz="1669" kern="0" dirty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4" name="Key_2"/>
            <p:cNvSpPr txBox="1"/>
            <p:nvPr>
              <p:custDataLst>
                <p:tags r:id="rId6"/>
              </p:custDataLst>
            </p:nvPr>
          </p:nvSpPr>
          <p:spPr>
            <a:xfrm>
              <a:off x="507768" y="2249980"/>
              <a:ext cx="479297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2.</a:t>
              </a:r>
            </a:p>
          </p:txBody>
        </p:sp>
        <p:sp>
          <p:nvSpPr>
            <p:cNvPr id="15" name="Description_2"/>
            <p:cNvSpPr txBox="1"/>
            <p:nvPr>
              <p:custDataLst>
                <p:tags r:id="rId7"/>
              </p:custDataLst>
            </p:nvPr>
          </p:nvSpPr>
          <p:spPr>
            <a:xfrm>
              <a:off x="987065" y="2249980"/>
              <a:ext cx="7761399" cy="333809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 dirty="0">
                  <a:solidFill>
                    <a:srgbClr val="323D43"/>
                  </a:solidFill>
                  <a:latin typeface="Georgia" panose="02040502050405020303" pitchFamily="18" charset="0"/>
                </a:rPr>
                <a:t>If I exceed my quota in both scratch and home I will not be able to login to </a:t>
              </a:r>
              <a:r>
                <a:rPr lang="en-US" sz="1669" kern="0" dirty="0" err="1">
                  <a:solidFill>
                    <a:srgbClr val="323D43"/>
                  </a:solidFill>
                  <a:latin typeface="Georgia" panose="02040502050405020303" pitchFamily="18" charset="0"/>
                </a:rPr>
                <a:t>Iridis</a:t>
              </a:r>
              <a:r>
                <a:rPr lang="en-US" sz="1669" kern="0" dirty="0">
                  <a:solidFill>
                    <a:srgbClr val="323D43"/>
                  </a:solidFill>
                  <a:latin typeface="Georgia" panose="02040502050405020303" pitchFamily="18" charset="0"/>
                </a:rPr>
                <a:t>;</a:t>
              </a:r>
              <a:endParaRPr lang="en-GB" sz="1669" kern="0" dirty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8" name="Key_3"/>
            <p:cNvSpPr txBox="1"/>
            <p:nvPr>
              <p:custDataLst>
                <p:tags r:id="rId8"/>
              </p:custDataLst>
            </p:nvPr>
          </p:nvSpPr>
          <p:spPr>
            <a:xfrm>
              <a:off x="509370" y="2830318"/>
              <a:ext cx="477695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3.</a:t>
              </a:r>
            </a:p>
          </p:txBody>
        </p:sp>
        <p:sp>
          <p:nvSpPr>
            <p:cNvPr id="19" name="Description_3"/>
            <p:cNvSpPr txBox="1"/>
            <p:nvPr>
              <p:custDataLst>
                <p:tags r:id="rId9"/>
              </p:custDataLst>
            </p:nvPr>
          </p:nvSpPr>
          <p:spPr>
            <a:xfrm>
              <a:off x="987065" y="2830318"/>
              <a:ext cx="7761399" cy="590675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I can keep as many files as I want in my home directory as long as their total size is under 100GB;</a:t>
              </a:r>
              <a:endParaRPr lang="en-GB" sz="1669" kern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2" name="Key_4"/>
            <p:cNvSpPr txBox="1"/>
            <p:nvPr>
              <p:custDataLst>
                <p:tags r:id="rId10"/>
              </p:custDataLst>
            </p:nvPr>
          </p:nvSpPr>
          <p:spPr>
            <a:xfrm>
              <a:off x="507767" y="3667522"/>
              <a:ext cx="479298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4.</a:t>
              </a:r>
            </a:p>
          </p:txBody>
        </p:sp>
        <p:sp>
          <p:nvSpPr>
            <p:cNvPr id="23" name="Description_4"/>
            <p:cNvSpPr txBox="1"/>
            <p:nvPr>
              <p:custDataLst>
                <p:tags r:id="rId11"/>
              </p:custDataLst>
            </p:nvPr>
          </p:nvSpPr>
          <p:spPr>
            <a:xfrm>
              <a:off x="987065" y="3667522"/>
              <a:ext cx="7761399" cy="333809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I will get email notification when I am close to my quota;</a:t>
              </a:r>
              <a:endParaRPr lang="en-GB" sz="1669" kern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26" name="Key_5"/>
            <p:cNvSpPr txBox="1"/>
            <p:nvPr>
              <p:custDataLst>
                <p:tags r:id="rId12"/>
              </p:custDataLst>
            </p:nvPr>
          </p:nvSpPr>
          <p:spPr>
            <a:xfrm>
              <a:off x="514180" y="4247860"/>
              <a:ext cx="472885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5.</a:t>
              </a:r>
            </a:p>
          </p:txBody>
        </p:sp>
        <p:sp>
          <p:nvSpPr>
            <p:cNvPr id="27" name="Description_5"/>
            <p:cNvSpPr txBox="1"/>
            <p:nvPr>
              <p:custDataLst>
                <p:tags r:id="rId13"/>
              </p:custDataLst>
            </p:nvPr>
          </p:nvSpPr>
          <p:spPr>
            <a:xfrm>
              <a:off x="987065" y="4247860"/>
              <a:ext cx="7761399" cy="590675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Once grace period is over, I need to shrink my files under quota to be able to use my allocation;</a:t>
              </a:r>
              <a:endParaRPr lang="en-GB" sz="1669" kern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0" name="Key_6"/>
            <p:cNvSpPr txBox="1"/>
            <p:nvPr>
              <p:custDataLst>
                <p:tags r:id="rId14"/>
              </p:custDataLst>
            </p:nvPr>
          </p:nvSpPr>
          <p:spPr>
            <a:xfrm>
              <a:off x="506164" y="5085063"/>
              <a:ext cx="480901" cy="308161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6.</a:t>
              </a:r>
            </a:p>
          </p:txBody>
        </p:sp>
        <p:sp>
          <p:nvSpPr>
            <p:cNvPr id="31" name="Description_6"/>
            <p:cNvSpPr txBox="1"/>
            <p:nvPr>
              <p:custDataLst>
                <p:tags r:id="rId15"/>
              </p:custDataLst>
            </p:nvPr>
          </p:nvSpPr>
          <p:spPr>
            <a:xfrm>
              <a:off x="987065" y="5085063"/>
              <a:ext cx="7761399" cy="590675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US" sz="1669" kern="0">
                  <a:solidFill>
                    <a:srgbClr val="323D43"/>
                  </a:solidFill>
                  <a:latin typeface="Georgia" panose="02040502050405020303" pitchFamily="18" charset="0"/>
                </a:rPr>
                <a:t>All Iridis storage is backed up: /home is backed up every day and /scratch - once per month;</a:t>
              </a:r>
              <a:endParaRPr lang="en-GB" sz="1669" kern="0">
                <a:solidFill>
                  <a:srgbClr val="323D43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33" name="Bar_6" hidden="1"/>
            <p:cNvSpPr/>
            <p:nvPr>
              <p:custDataLst>
                <p:tags r:id="rId16"/>
              </p:custDataLst>
            </p:nvPr>
          </p:nvSpPr>
          <p:spPr bwMode="auto">
            <a:xfrm>
              <a:off x="987065" y="5688438"/>
              <a:ext cx="0" cy="22112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  <p:sp>
          <p:nvSpPr>
            <p:cNvPr id="34" name="Canvas" hidden="1"/>
            <p:cNvSpPr/>
            <p:nvPr/>
          </p:nvSpPr>
          <p:spPr bwMode="auto">
            <a:xfrm>
              <a:off x="987065" y="1412776"/>
              <a:ext cx="7288513" cy="1957448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916105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08050"/>
            <a:ext cx="8640638" cy="649288"/>
          </a:xfrm>
        </p:spPr>
        <p:txBody>
          <a:bodyPr/>
          <a:lstStyle/>
          <a:p>
            <a:pPr algn="ctr"/>
            <a:r>
              <a:rPr lang="en-GB" sz="3200" dirty="0"/>
              <a:t>Software Environment Management - Modules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module system is used to manage the software on Iridis 4</a:t>
            </a:r>
          </a:p>
          <a:p>
            <a:pPr marL="0" indent="0">
              <a:buNone/>
            </a:pPr>
            <a:r>
              <a:rPr lang="en-GB" dirty="0"/>
              <a:t>Try:</a:t>
            </a:r>
          </a:p>
        </p:txBody>
      </p:sp>
      <p:sp>
        <p:nvSpPr>
          <p:cNvPr id="21511" name="Rectangle 4"/>
          <p:cNvSpPr>
            <a:spLocks noChangeArrowheads="1"/>
          </p:cNvSpPr>
          <p:nvPr/>
        </p:nvSpPr>
        <p:spPr bwMode="auto">
          <a:xfrm>
            <a:off x="1763688" y="2996951"/>
            <a:ext cx="6338912" cy="3229223"/>
          </a:xfrm>
          <a:prstGeom prst="rect">
            <a:avLst/>
          </a:prstGeom>
          <a:ln>
            <a:headEnd/>
            <a:tailEnd/>
          </a:ln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$ module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av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[ail]</a:t>
            </a:r>
          </a:p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$ module li[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$ module help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$ module load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$ module show </a:t>
            </a:r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R/3.4.3</a:t>
            </a:r>
          </a:p>
          <a:p>
            <a:pPr algn="l"/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module load R</a:t>
            </a:r>
          </a:p>
          <a:p>
            <a:pPr algn="l"/>
            <a:r>
              <a:rPr lang="en-GB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module --help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How to use cluster?</a:t>
            </a:r>
          </a:p>
        </p:txBody>
      </p:sp>
      <p:sp>
        <p:nvSpPr>
          <p:cNvPr id="124930" name="Text Box 2"/>
          <p:cNvSpPr txBox="1">
            <a:spLocks noChangeArrowheads="1"/>
          </p:cNvSpPr>
          <p:nvPr/>
        </p:nvSpPr>
        <p:spPr bwMode="auto">
          <a:xfrm>
            <a:off x="3203575" y="1760805"/>
            <a:ext cx="5545138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GB" sz="2400" u="sng" dirty="0">
                <a:latin typeface="+mn-lt"/>
              </a:rPr>
              <a:t>Few easy steps:</a:t>
            </a:r>
          </a:p>
          <a:p>
            <a:pPr algn="l" eaLnBrk="1" hangingPunct="1"/>
            <a:endParaRPr lang="en-GB" sz="2400" u="sng" dirty="0">
              <a:latin typeface="+mn-lt"/>
            </a:endParaRPr>
          </a:p>
          <a:p>
            <a:pPr algn="l" eaLnBrk="1" hangingPunct="1">
              <a:buFontTx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Connect to Iridis</a:t>
            </a:r>
          </a:p>
          <a:p>
            <a:pPr algn="l" eaLnBrk="1" hangingPunct="1">
              <a:buFontTx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Determine required software</a:t>
            </a:r>
          </a:p>
          <a:p>
            <a:pPr algn="l" eaLnBrk="1" hangingPunct="1">
              <a:buFontTx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Transfer input files &amp; source code</a:t>
            </a:r>
          </a:p>
          <a:p>
            <a:pPr algn="l" eaLnBrk="1" hangingPunct="1">
              <a:buFontTx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Compile programs (if needed)</a:t>
            </a:r>
          </a:p>
          <a:p>
            <a:pPr algn="l" eaLnBrk="1" hangingPunct="1">
              <a:buFontTx/>
              <a:buChar char="•"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Test software/programs </a:t>
            </a:r>
          </a:p>
          <a:p>
            <a:pPr algn="l" eaLnBrk="1" hangingPunct="1"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+mn-lt"/>
              </a:rPr>
              <a:t>Write submission script</a:t>
            </a:r>
          </a:p>
          <a:p>
            <a:pPr algn="l" eaLnBrk="1" hangingPunct="1"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+mn-lt"/>
              </a:rPr>
              <a:t>Submit batch jobs</a:t>
            </a:r>
          </a:p>
          <a:p>
            <a:pPr algn="l" eaLnBrk="1" hangingPunct="1">
              <a:buFontTx/>
              <a:buChar char="•"/>
            </a:pPr>
            <a:r>
              <a:rPr lang="en-GB" sz="2400" dirty="0">
                <a:latin typeface="+mn-lt"/>
              </a:rPr>
              <a:t>Get results, </a:t>
            </a:r>
            <a:r>
              <a:rPr lang="en-GB" sz="2400" dirty="0" smtClean="0">
                <a:latin typeface="+mn-lt"/>
              </a:rPr>
              <a:t>complete </a:t>
            </a:r>
            <a:r>
              <a:rPr lang="en-GB" sz="2400" dirty="0" smtClean="0">
                <a:latin typeface="+mn-lt"/>
              </a:rPr>
              <a:t>project </a:t>
            </a:r>
            <a:r>
              <a:rPr lang="en-GB" sz="2400" dirty="0" smtClean="0">
                <a:latin typeface="+mn-lt"/>
              </a:rPr>
              <a:t>and get MSc!</a:t>
            </a:r>
            <a:endParaRPr lang="en-GB" sz="2400" dirty="0">
              <a:latin typeface="+mn-lt"/>
            </a:endParaRPr>
          </a:p>
        </p:txBody>
      </p:sp>
      <p:pic>
        <p:nvPicPr>
          <p:cNvPr id="14342" name="Picture 3" descr="MM900040997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565400"/>
            <a:ext cx="2376487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4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24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24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24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640"/>
                            </p:stCondLst>
                            <p:childTnLst>
                              <p:par>
                                <p:cTn id="18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124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124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124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680"/>
                            </p:stCondLst>
                            <p:childTnLst>
                              <p:par>
                                <p:cTn id="24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24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24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24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880"/>
                            </p:stCondLst>
                            <p:childTnLst>
                              <p:par>
                                <p:cTn id="30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124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124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124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920"/>
                            </p:stCondLst>
                            <p:childTnLst>
                              <p:par>
                                <p:cTn id="36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124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124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124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42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249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249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249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6680"/>
                            </p:stCondLst>
                            <p:childTnLst>
                              <p:par>
                                <p:cTn id="48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1249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1249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1249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320"/>
                            </p:stCondLst>
                            <p:childTnLst>
                              <p:par>
                                <p:cTn id="54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1249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1249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1249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23850" y="908050"/>
            <a:ext cx="8568630" cy="864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/>
          <a:p>
            <a:pPr eaLnBrk="1" hangingPunct="1"/>
            <a:r>
              <a:rPr lang="en-GB" sz="6000" dirty="0">
                <a:solidFill>
                  <a:schemeClr val="bg1"/>
                </a:solidFill>
                <a:latin typeface="Georgia" pitchFamily="18" charset="0"/>
              </a:rPr>
              <a:t>Managing Batch Jobs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1916832"/>
            <a:ext cx="7704856" cy="43222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Jobs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628800"/>
            <a:ext cx="8496943" cy="4176464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000"/>
              <a:t>Job = request for resources for a period of time</a:t>
            </a:r>
            <a:endParaRPr lang="en-GB" sz="2000" dirty="0"/>
          </a:p>
          <a:p>
            <a:pPr eaLnBrk="1" hangingPunct="1">
              <a:lnSpc>
                <a:spcPct val="90000"/>
              </a:lnSpc>
            </a:pPr>
            <a:r>
              <a:rPr lang="en-GB" sz="2000"/>
              <a:t>Different types of jobs: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Batch vs. interactive</a:t>
            </a:r>
          </a:p>
          <a:p>
            <a:pPr lvl="2" eaLnBrk="1" hangingPunct="1">
              <a:lnSpc>
                <a:spcPct val="80000"/>
              </a:lnSpc>
            </a:pPr>
            <a:r>
              <a:rPr lang="en-GB" sz="2000" dirty="0"/>
              <a:t>batch = does not require user’s interaction</a:t>
            </a:r>
          </a:p>
          <a:p>
            <a:pPr lvl="2" eaLnBrk="1" hangingPunct="1">
              <a:lnSpc>
                <a:spcPct val="80000"/>
              </a:lnSpc>
            </a:pPr>
            <a:r>
              <a:rPr lang="en-GB" sz="2000" dirty="0"/>
              <a:t>interactive = useful for testing codes, scripts &amp; input, using graphical interfaces (GUI) 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2000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Serial vs. parallel</a:t>
            </a:r>
          </a:p>
          <a:p>
            <a:pPr lvl="2" eaLnBrk="1" hangingPunct="1">
              <a:lnSpc>
                <a:spcPct val="80000"/>
              </a:lnSpc>
            </a:pPr>
            <a:r>
              <a:rPr lang="en-GB" sz="2000" dirty="0"/>
              <a:t>Serial = job requires only one processor for execution</a:t>
            </a:r>
          </a:p>
          <a:p>
            <a:pPr lvl="2" eaLnBrk="1" hangingPunct="1">
              <a:lnSpc>
                <a:spcPct val="80000"/>
              </a:lnSpc>
            </a:pPr>
            <a:r>
              <a:rPr lang="en-GB" sz="2000" dirty="0"/>
              <a:t>Parallel = job requires more then one processor for execution, probably over multiple nodes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Job Management System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700213"/>
            <a:ext cx="8064500" cy="41148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eaLnBrk="1" hangingPunct="1"/>
            <a:r>
              <a:rPr lang="en-GB" dirty="0"/>
              <a:t>Resource manager: </a:t>
            </a:r>
            <a:r>
              <a:rPr lang="en-GB" dirty="0" err="1"/>
              <a:t>Slurm</a:t>
            </a:r>
            <a:r>
              <a:rPr lang="en-GB" dirty="0"/>
              <a:t> – manages jobs</a:t>
            </a:r>
          </a:p>
          <a:p>
            <a:pPr eaLnBrk="1" hangingPunct="1"/>
            <a:r>
              <a:rPr lang="en-GB" dirty="0"/>
              <a:t>Job scheduler: </a:t>
            </a:r>
            <a:r>
              <a:rPr lang="en-GB" dirty="0" err="1"/>
              <a:t>Slurm</a:t>
            </a:r>
            <a:r>
              <a:rPr lang="en-GB" dirty="0">
                <a:solidFill>
                  <a:srgbClr val="808000"/>
                </a:solidFill>
              </a:rPr>
              <a:t> </a:t>
            </a:r>
            <a:r>
              <a:rPr lang="en-GB" dirty="0"/>
              <a:t>– decides what jobs run and when</a:t>
            </a:r>
          </a:p>
          <a:p>
            <a:pPr lvl="1" eaLnBrk="1" hangingPunct="1"/>
            <a:r>
              <a:rPr lang="en-GB" dirty="0"/>
              <a:t>Fairness between users (but it’s not easy)</a:t>
            </a:r>
          </a:p>
          <a:p>
            <a:pPr lvl="1" eaLnBrk="1" hangingPunct="1"/>
            <a:r>
              <a:rPr lang="en-GB" dirty="0"/>
              <a:t>Optimizes cluster node utilization</a:t>
            </a:r>
          </a:p>
          <a:p>
            <a:pPr eaLnBrk="1" hangingPunct="1"/>
            <a:r>
              <a:rPr lang="en-GB" dirty="0"/>
              <a:t>User interface for submitting and monitoring jobs</a:t>
            </a:r>
          </a:p>
          <a:p>
            <a:pPr eaLnBrk="1" hangingPunct="1"/>
            <a:r>
              <a:rPr lang="en-GB" dirty="0"/>
              <a:t>A submission script is used to tell the resource manager the resources required, how to run the job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92696"/>
            <a:ext cx="8496300" cy="649288"/>
          </a:xfrm>
        </p:spPr>
        <p:txBody>
          <a:bodyPr/>
          <a:lstStyle/>
          <a:p>
            <a:r>
              <a:rPr lang="en-GB" dirty="0"/>
              <a:t>Specifying job resources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328782"/>
              </p:ext>
            </p:extLst>
          </p:nvPr>
        </p:nvGraphicFramePr>
        <p:xfrm>
          <a:off x="112490" y="1649711"/>
          <a:ext cx="9000678" cy="4897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7000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2800" dirty="0"/>
              <a:t>Job state – how to check it</a:t>
            </a: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592138" y="65897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algn="l" eaLnBrk="1" hangingPunct="1"/>
            <a:endParaRPr lang="en-US" sz="1800">
              <a:latin typeface="Arial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364087" y="3284984"/>
            <a:ext cx="2952576" cy="936104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l"/>
            <a:r>
              <a:rPr lang="en-GB" u="sng" dirty="0">
                <a:latin typeface="Courier New" pitchFamily="49" charset="0"/>
                <a:cs typeface="Courier New" pitchFamily="49" charset="0"/>
              </a:rPr>
              <a:t>Your jobs:</a:t>
            </a:r>
          </a:p>
          <a:p>
            <a:pPr algn="l"/>
            <a:r>
              <a:rPr lang="en-GB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dirty="0" err="1" smtClean="0">
                <a:latin typeface="Courier New" pitchFamily="49" charset="0"/>
                <a:cs typeface="Courier New" pitchFamily="49" charset="0"/>
              </a:rPr>
              <a:t>myqueue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364087" y="1844824"/>
            <a:ext cx="2950953" cy="1152128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l"/>
            <a:r>
              <a:rPr lang="en-GB" u="sng" dirty="0">
                <a:latin typeface="Courier New" pitchFamily="49" charset="0"/>
                <a:cs typeface="Courier New" pitchFamily="49" charset="0"/>
              </a:rPr>
              <a:t>All jobs:</a:t>
            </a:r>
          </a:p>
          <a:p>
            <a:pPr algn="l"/>
            <a:r>
              <a:rPr lang="en-GB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squeue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</a:t>
            </a:r>
            <a:endParaRPr lang="en-GB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GB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dirty="0" err="1" smtClean="0">
                <a:latin typeface="Courier New" pitchFamily="49" charset="0"/>
                <a:cs typeface="Courier New" pitchFamily="49" charset="0"/>
              </a:rPr>
              <a:t>squeue</a:t>
            </a:r>
            <a:r>
              <a:rPr lang="en-GB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dirty="0" smtClean="0">
                <a:latin typeface="Courier New" pitchFamily="49" charset="0"/>
                <a:cs typeface="Courier New" pitchFamily="49" charset="0"/>
              </a:rPr>
              <a:t>|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less</a:t>
            </a:r>
          </a:p>
          <a:p>
            <a:pPr algn="l"/>
            <a:r>
              <a:rPr lang="en-GB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squeue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–l | less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1772816"/>
            <a:ext cx="48348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</a:rPr>
              <a:t>Running (R)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</a:rPr>
              <a:t>Completed (C)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</a:rPr>
              <a:t>Pending (PD)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GB" dirty="0" err="1" smtClean="0">
                <a:latin typeface="+mj-lt"/>
              </a:rPr>
              <a:t>Slurm</a:t>
            </a:r>
            <a:r>
              <a:rPr lang="en-GB" dirty="0" smtClean="0">
                <a:latin typeface="+mj-lt"/>
              </a:rPr>
              <a:t> will tell you why!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GB" dirty="0" smtClean="0">
                <a:latin typeface="+mj-lt"/>
              </a:rPr>
              <a:t>No free nodes (Priority)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GB" dirty="0" smtClean="0">
                <a:latin typeface="+mj-lt"/>
              </a:rPr>
              <a:t>You’re at your usage limit (</a:t>
            </a:r>
            <a:r>
              <a:rPr lang="en-GB" dirty="0" err="1" smtClean="0">
                <a:latin typeface="+mj-lt"/>
              </a:rPr>
              <a:t>QOSResourceLimit</a:t>
            </a:r>
            <a:r>
              <a:rPr lang="en-GB" dirty="0" smtClean="0">
                <a:latin typeface="+mj-lt"/>
              </a:rPr>
              <a:t>)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GB" i="1" dirty="0" smtClean="0">
                <a:latin typeface="Bitstream Vera Sans Mono"/>
              </a:rPr>
              <a:t>man </a:t>
            </a:r>
            <a:r>
              <a:rPr lang="en-GB" i="1" dirty="0" err="1" smtClean="0">
                <a:latin typeface="Bitstream Vera Sans Mono"/>
              </a:rPr>
              <a:t>squeue</a:t>
            </a:r>
            <a:r>
              <a:rPr lang="en-GB" dirty="0" smtClean="0">
                <a:latin typeface="Bitstream Vera Sans Mono"/>
              </a:rPr>
              <a:t> </a:t>
            </a:r>
            <a:r>
              <a:rPr lang="en-GB" dirty="0" smtClean="0">
                <a:latin typeface="+mj-lt"/>
              </a:rPr>
              <a:t>will </a:t>
            </a:r>
            <a:r>
              <a:rPr lang="en-GB" dirty="0" smtClean="0">
                <a:latin typeface="+mj-lt"/>
              </a:rPr>
              <a:t>explain reasons</a:t>
            </a:r>
            <a:endParaRPr lang="en-GB" dirty="0" smtClean="0">
              <a:latin typeface="+mj-lt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92098" y="5800876"/>
            <a:ext cx="786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IMAGE OF QUEUE STATE HRE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6393"/>
            <a:ext cx="9144000" cy="159187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Job Submission: </a:t>
            </a:r>
            <a:r>
              <a:rPr lang="en-GB" dirty="0" err="1" smtClean="0"/>
              <a:t>sbatch</a:t>
            </a:r>
            <a:endParaRPr lang="en-GB" dirty="0"/>
          </a:p>
        </p:txBody>
      </p:sp>
      <p:sp>
        <p:nvSpPr>
          <p:cNvPr id="27654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700213"/>
            <a:ext cx="8496300" cy="4033043"/>
          </a:xfrm>
        </p:spPr>
        <p:txBody>
          <a:bodyPr/>
          <a:lstStyle/>
          <a:p>
            <a:pPr eaLnBrk="1" hangingPunct="1"/>
            <a:r>
              <a:rPr lang="en-GB" dirty="0"/>
              <a:t>Submits batch job defined in script</a:t>
            </a:r>
          </a:p>
          <a:p>
            <a:pPr eaLnBrk="1" hangingPunct="1"/>
            <a:r>
              <a:rPr lang="en-GB" dirty="0"/>
              <a:t>Returns</a:t>
            </a:r>
            <a:r>
              <a:rPr lang="en-GB" b="1" dirty="0"/>
              <a:t> </a:t>
            </a:r>
            <a:r>
              <a:rPr lang="en-GB" b="1" u="sng" dirty="0"/>
              <a:t>job ID</a:t>
            </a:r>
            <a:r>
              <a:rPr lang="en-GB" b="1" dirty="0"/>
              <a:t> </a:t>
            </a:r>
            <a:r>
              <a:rPr lang="en-GB" dirty="0"/>
              <a:t>used for job management</a:t>
            </a:r>
            <a:endParaRPr lang="en-GB" b="1" dirty="0"/>
          </a:p>
          <a:p>
            <a:pPr eaLnBrk="1" hangingPunct="1"/>
            <a:r>
              <a:rPr lang="en-GB" dirty="0"/>
              <a:t>Syntax</a:t>
            </a:r>
          </a:p>
          <a:p>
            <a:pPr eaLnBrk="1" hangingPunct="1"/>
            <a:r>
              <a:rPr lang="en-GB" dirty="0"/>
              <a:t>Options – job description options, equivalent to options in script (command line take precedence)</a:t>
            </a:r>
          </a:p>
          <a:p>
            <a:pPr eaLnBrk="1" hangingPunct="1"/>
            <a:r>
              <a:rPr lang="en-GB" dirty="0"/>
              <a:t>Each job produces 2 files with output &amp; error messages, </a:t>
            </a:r>
            <a:r>
              <a:rPr lang="en-GB" dirty="0" smtClean="0">
                <a:latin typeface="Bitstream Vera Sans Mono" pitchFamily="49" charset="0"/>
              </a:rPr>
              <a:t>jobname-&lt;</a:t>
            </a:r>
            <a:r>
              <a:rPr lang="en-GB" dirty="0" err="1" smtClean="0">
                <a:latin typeface="Bitstream Vera Sans Mono" pitchFamily="49" charset="0"/>
              </a:rPr>
              <a:t>jobid</a:t>
            </a:r>
            <a:r>
              <a:rPr lang="en-GB" dirty="0" smtClean="0">
                <a:latin typeface="Bitstream Vera Sans Mono" pitchFamily="49" charset="0"/>
              </a:rPr>
              <a:t>&gt;.out </a:t>
            </a:r>
            <a:r>
              <a:rPr lang="en-GB" dirty="0">
                <a:latin typeface="Bitstream Vera Sans Mono" pitchFamily="49" charset="0"/>
              </a:rPr>
              <a:t>&amp; </a:t>
            </a:r>
            <a:r>
              <a:rPr lang="en-GB" dirty="0" smtClean="0">
                <a:latin typeface="Bitstream Vera Sans Mono" pitchFamily="49" charset="0"/>
              </a:rPr>
              <a:t>jobname</a:t>
            </a:r>
            <a:r>
              <a:rPr lang="en-GB" dirty="0">
                <a:latin typeface="Bitstream Vera Sans Mono" pitchFamily="49" charset="0"/>
              </a:rPr>
              <a:t>-</a:t>
            </a:r>
            <a:r>
              <a:rPr lang="en-GB" dirty="0" smtClean="0">
                <a:latin typeface="Bitstream Vera Sans Mono" pitchFamily="49" charset="0"/>
              </a:rPr>
              <a:t>&lt;</a:t>
            </a:r>
            <a:r>
              <a:rPr lang="en-GB" dirty="0" err="1" smtClean="0">
                <a:latin typeface="Bitstream Vera Sans Mono" pitchFamily="49" charset="0"/>
              </a:rPr>
              <a:t>jobid</a:t>
            </a:r>
            <a:r>
              <a:rPr lang="en-GB" dirty="0" smtClean="0">
                <a:latin typeface="Bitstream Vera Sans Mono" pitchFamily="49" charset="0"/>
              </a:rPr>
              <a:t>&gt;.err</a:t>
            </a:r>
            <a:endParaRPr lang="en-GB" dirty="0">
              <a:latin typeface="Bitstream Vera Sans Mono" pitchFamily="49" charset="0"/>
            </a:endParaRPr>
          </a:p>
        </p:txBody>
      </p:sp>
      <p:sp>
        <p:nvSpPr>
          <p:cNvPr id="27655" name="Rectangle 4"/>
          <p:cNvSpPr>
            <a:spLocks noChangeArrowheads="1"/>
          </p:cNvSpPr>
          <p:nvPr/>
        </p:nvSpPr>
        <p:spPr bwMode="auto">
          <a:xfrm>
            <a:off x="2009774" y="2924175"/>
            <a:ext cx="5082505" cy="576263"/>
          </a:xfrm>
          <a:prstGeom prst="rect">
            <a:avLst/>
          </a:prstGeom>
          <a:solidFill>
            <a:srgbClr val="D4E9F8">
              <a:alpha val="85881"/>
            </a:srgbClr>
          </a:solidFill>
          <a:ln w="12700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GB" dirty="0" smtClean="0">
                <a:latin typeface="Bitstream Vera Sans Mono" pitchFamily="49" charset="0"/>
                <a:cs typeface="Courier New" pitchFamily="49" charset="0"/>
              </a:rPr>
              <a:t>$ </a:t>
            </a:r>
            <a:r>
              <a:rPr lang="en-GB" dirty="0" err="1" smtClean="0">
                <a:latin typeface="Bitstream Vera Sans Mono" pitchFamily="49" charset="0"/>
                <a:cs typeface="Courier New" pitchFamily="49" charset="0"/>
              </a:rPr>
              <a:t>sbatch</a:t>
            </a:r>
            <a:r>
              <a:rPr lang="en-GB" dirty="0" smtClean="0">
                <a:latin typeface="Bitstream Vera Sans Mono" pitchFamily="49" charset="0"/>
                <a:cs typeface="Courier New" pitchFamily="49" charset="0"/>
              </a:rPr>
              <a:t> [options</a:t>
            </a:r>
            <a:r>
              <a:rPr lang="en-GB" dirty="0">
                <a:latin typeface="Bitstream Vera Sans Mono" pitchFamily="49" charset="0"/>
                <a:cs typeface="Courier New" pitchFamily="49" charset="0"/>
              </a:rPr>
              <a:t>] &lt;</a:t>
            </a:r>
            <a:r>
              <a:rPr lang="en-GB" dirty="0" err="1">
                <a:latin typeface="Bitstream Vera Sans Mono" pitchFamily="49" charset="0"/>
                <a:cs typeface="Courier New" pitchFamily="49" charset="0"/>
              </a:rPr>
              <a:t>job_script</a:t>
            </a:r>
            <a:r>
              <a:rPr lang="en-GB" dirty="0">
                <a:latin typeface="Bitstream Vera Sans Mono" pitchFamily="49" charset="0"/>
                <a:cs typeface="Courier New" pitchFamily="49" charset="0"/>
              </a:rPr>
              <a:t>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Job Submission: </a:t>
            </a:r>
            <a:r>
              <a:rPr lang="en-GB" dirty="0" smtClean="0"/>
              <a:t>partitions</a:t>
            </a:r>
            <a:endParaRPr lang="en-GB" dirty="0"/>
          </a:p>
        </p:txBody>
      </p:sp>
      <p:sp>
        <p:nvSpPr>
          <p:cNvPr id="27654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700213"/>
            <a:ext cx="8496300" cy="4033043"/>
          </a:xfrm>
        </p:spPr>
        <p:txBody>
          <a:bodyPr/>
          <a:lstStyle/>
          <a:p>
            <a:pPr eaLnBrk="1" hangingPunct="1"/>
            <a:r>
              <a:rPr lang="en-GB" dirty="0" smtClean="0">
                <a:latin typeface="+mj-lt"/>
              </a:rPr>
              <a:t>Different resources are accessed through </a:t>
            </a:r>
            <a:r>
              <a:rPr lang="en-GB" dirty="0" err="1" smtClean="0">
                <a:latin typeface="+mj-lt"/>
              </a:rPr>
              <a:t>Slurm</a:t>
            </a:r>
            <a:r>
              <a:rPr lang="en-GB" dirty="0" smtClean="0">
                <a:latin typeface="+mj-lt"/>
              </a:rPr>
              <a:t> </a:t>
            </a:r>
            <a:r>
              <a:rPr lang="en-GB" dirty="0" smtClean="0">
                <a:solidFill>
                  <a:srgbClr val="00B0F0"/>
                </a:solidFill>
                <a:latin typeface="+mj-lt"/>
              </a:rPr>
              <a:t>partitions</a:t>
            </a:r>
            <a:endParaRPr lang="en-GB" dirty="0" smtClean="0">
              <a:latin typeface="+mj-lt"/>
            </a:endParaRPr>
          </a:p>
          <a:p>
            <a:pPr eaLnBrk="1" hangingPunct="1"/>
            <a:r>
              <a:rPr lang="en-GB" dirty="0" smtClean="0">
                <a:latin typeface="+mj-lt"/>
              </a:rPr>
              <a:t>Multiple partitions are configured on </a:t>
            </a:r>
            <a:r>
              <a:rPr lang="en-GB" dirty="0" err="1" smtClean="0">
                <a:latin typeface="+mj-lt"/>
              </a:rPr>
              <a:t>Iridis</a:t>
            </a:r>
            <a:endParaRPr lang="en-GB" dirty="0" smtClean="0">
              <a:latin typeface="+mj-lt"/>
            </a:endParaRPr>
          </a:p>
          <a:p>
            <a:pPr eaLnBrk="1" hangingPunct="1"/>
            <a:r>
              <a:rPr lang="en-GB" dirty="0" smtClean="0">
                <a:latin typeface="+mj-lt"/>
              </a:rPr>
              <a:t>You will have access to only one -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lyceum</a:t>
            </a:r>
          </a:p>
          <a:p>
            <a:pPr eaLnBrk="1" hangingPunct="1"/>
            <a:r>
              <a:rPr lang="en-GB" dirty="0" smtClean="0">
                <a:latin typeface="+mj-lt"/>
              </a:rPr>
              <a:t>Provides access to GTX1080s (pink nodes)</a:t>
            </a:r>
          </a:p>
          <a:p>
            <a:pPr eaLnBrk="1" hangingPunct="1"/>
            <a:r>
              <a:rPr lang="en-GB" dirty="0" smtClean="0">
                <a:latin typeface="+mj-lt"/>
              </a:rPr>
              <a:t>Higher priority, lower resources</a:t>
            </a:r>
            <a:endParaRPr lang="en-GB" dirty="0">
              <a:latin typeface="+mj-lt"/>
            </a:endParaRPr>
          </a:p>
        </p:txBody>
      </p:sp>
      <p:sp>
        <p:nvSpPr>
          <p:cNvPr id="27655" name="Rectangle 4"/>
          <p:cNvSpPr>
            <a:spLocks noChangeArrowheads="1"/>
          </p:cNvSpPr>
          <p:nvPr/>
        </p:nvSpPr>
        <p:spPr bwMode="auto">
          <a:xfrm>
            <a:off x="683568" y="5085184"/>
            <a:ext cx="6480720" cy="576263"/>
          </a:xfrm>
          <a:prstGeom prst="rect">
            <a:avLst/>
          </a:prstGeom>
          <a:solidFill>
            <a:srgbClr val="D4E9F8">
              <a:alpha val="85881"/>
            </a:srgbClr>
          </a:solidFill>
          <a:ln w="12700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GB" dirty="0" smtClean="0">
                <a:latin typeface="Bitstream Vera Sans Mono" pitchFamily="49" charset="0"/>
                <a:cs typeface="Courier New" pitchFamily="49" charset="0"/>
              </a:rPr>
              <a:t>$ </a:t>
            </a:r>
            <a:r>
              <a:rPr lang="en-GB" dirty="0" err="1" smtClean="0">
                <a:latin typeface="Bitstream Vera Sans Mono" pitchFamily="49" charset="0"/>
                <a:cs typeface="Courier New" pitchFamily="49" charset="0"/>
              </a:rPr>
              <a:t>sbatch</a:t>
            </a:r>
            <a:r>
              <a:rPr lang="en-GB" dirty="0" smtClean="0">
                <a:latin typeface="Bitstream Vera Sans Mono" pitchFamily="49" charset="0"/>
                <a:cs typeface="Courier New" pitchFamily="49" charset="0"/>
              </a:rPr>
              <a:t> -p lyceum [options</a:t>
            </a:r>
            <a:r>
              <a:rPr lang="en-GB" dirty="0">
                <a:latin typeface="Bitstream Vera Sans Mono" pitchFamily="49" charset="0"/>
                <a:cs typeface="Courier New" pitchFamily="49" charset="0"/>
              </a:rPr>
              <a:t>] &lt;</a:t>
            </a:r>
            <a:r>
              <a:rPr lang="en-GB" dirty="0" err="1">
                <a:latin typeface="Bitstream Vera Sans Mono" pitchFamily="49" charset="0"/>
                <a:cs typeface="Courier New" pitchFamily="49" charset="0"/>
              </a:rPr>
              <a:t>job_script</a:t>
            </a:r>
            <a:r>
              <a:rPr lang="en-GB" dirty="0">
                <a:latin typeface="Bitstream Vera Sans Mono" pitchFamily="49" charset="0"/>
                <a:cs typeface="Courier New" pitchFamily="49" charset="0"/>
              </a:rPr>
              <a:t>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5754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3"/>
          <p:cNvSpPr>
            <a:spLocks noGrp="1"/>
          </p:cNvSpPr>
          <p:nvPr>
            <p:ph type="ctrTitle"/>
          </p:nvPr>
        </p:nvSpPr>
        <p:spPr>
          <a:xfrm>
            <a:off x="0" y="229142"/>
            <a:ext cx="6300192" cy="861389"/>
          </a:xfrm>
        </p:spPr>
        <p:txBody>
          <a:bodyPr/>
          <a:lstStyle/>
          <a:p>
            <a:pPr eaLnBrk="1" hangingPunct="1"/>
            <a:r>
              <a:rPr lang="en-GB" sz="4400" dirty="0">
                <a:solidFill>
                  <a:schemeClr val="bg1"/>
                </a:solidFill>
              </a:rPr>
              <a:t>HPC @ Southampton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83410708"/>
              </p:ext>
            </p:extLst>
          </p:nvPr>
        </p:nvGraphicFramePr>
        <p:xfrm>
          <a:off x="-5976" y="1542936"/>
          <a:ext cx="9014045" cy="4746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4820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510931"/>
            <a:ext cx="1295377" cy="94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565401"/>
            <a:ext cx="1101653" cy="73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961731"/>
            <a:ext cx="1153183" cy="86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2" y="3501007"/>
            <a:ext cx="667725" cy="89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2" descr="\\userfiles.soton.ac.uk\Users\oz\mydesktop\iridis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67" y="3558410"/>
            <a:ext cx="1280746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67" y="4905375"/>
            <a:ext cx="1603131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6414266" y="2736794"/>
            <a:ext cx="533998" cy="54819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/>
          <p:cNvGrpSpPr/>
          <p:nvPr/>
        </p:nvGrpSpPr>
        <p:grpSpPr>
          <a:xfrm>
            <a:off x="5539805" y="1447068"/>
            <a:ext cx="1552475" cy="2846028"/>
            <a:chOff x="4321215" y="244613"/>
            <a:chExt cx="1552475" cy="2846028"/>
          </a:xfrm>
        </p:grpSpPr>
        <p:sp>
          <p:nvSpPr>
            <p:cNvPr id="12" name="Rectangle 11"/>
            <p:cNvSpPr/>
            <p:nvPr/>
          </p:nvSpPr>
          <p:spPr>
            <a:xfrm>
              <a:off x="4321215" y="244613"/>
              <a:ext cx="1316736" cy="275691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4556954" y="333725"/>
              <a:ext cx="1316736" cy="27569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290" tIns="0" rIns="0" bIns="0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kern="1200" baseline="0" dirty="0" err="1">
                  <a:solidFill>
                    <a:schemeClr val="bg1"/>
                  </a:solidFill>
                </a:rPr>
                <a:t>Meiko</a:t>
              </a:r>
              <a:r>
                <a:rPr lang="en-GB" sz="1600" kern="1200" baseline="0" dirty="0">
                  <a:solidFill>
                    <a:schemeClr val="bg1"/>
                  </a:solidFill>
                </a:rPr>
                <a:t> CS2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00" dirty="0">
                  <a:solidFill>
                    <a:schemeClr val="bg1"/>
                  </a:solidFill>
                </a:rPr>
                <a:t>Origin</a:t>
              </a:r>
              <a:r>
                <a:rPr lang="en-GB" sz="1600" dirty="0">
                  <a:solidFill>
                    <a:schemeClr val="bg1"/>
                  </a:solidFill>
                </a:rPr>
                <a:t> 2000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kern="1200" baseline="0" dirty="0">
                  <a:solidFill>
                    <a:schemeClr val="bg1"/>
                  </a:solidFill>
                </a:rPr>
                <a:t>    (1990’s)</a:t>
              </a:r>
            </a:p>
          </p:txBody>
        </p:sp>
      </p:grpSp>
      <p:pic>
        <p:nvPicPr>
          <p:cNvPr id="1027" name="Picture 3" descr="\\userfiles.soton.ac.uk\Users\oz\mypictures\meik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857" y="3558410"/>
            <a:ext cx="1027207" cy="80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91" y="4503168"/>
            <a:ext cx="781050" cy="1524000"/>
          </a:xfrm>
          <a:prstGeom prst="rect">
            <a:avLst/>
          </a:prstGeom>
        </p:spPr>
      </p:pic>
      <p:sp>
        <p:nvSpPr>
          <p:cNvPr id="8" name="AutoShape 4" descr="https://encrypted-tbn1.gstatic.com/images?q=tbn:ANd9GcTbh5PZRI_BxD6bOJTAQ1xv-Z6dyeDAOmyL3E9gDjTwExY1vd2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6" descr="https://encrypted-tbn1.gstatic.com/images?q=tbn:ANd9GcTbh5PZRI_BxD6bOJTAQ1xv-Z6dyeDAOmyL3E9gDjTwExY1vd2u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646544"/>
            <a:ext cx="1062037" cy="1062037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4" idx="3"/>
          </p:cNvCxnSpPr>
          <p:nvPr/>
        </p:nvCxnSpPr>
        <p:spPr bwMode="auto">
          <a:xfrm>
            <a:off x="1370012" y="2177563"/>
            <a:ext cx="3201988" cy="110742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233362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</a:t>
            </a:r>
            <a:r>
              <a:rPr lang="en-US" dirty="0" smtClean="0"/>
              <a:t>of a </a:t>
            </a:r>
            <a:r>
              <a:rPr lang="en-US" dirty="0"/>
              <a:t>job script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773238"/>
            <a:ext cx="4033143" cy="4392066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#!/bin/bash </a:t>
            </a:r>
          </a:p>
          <a:p>
            <a:pPr marL="0" indent="0">
              <a:buFontTx/>
              <a:buNone/>
            </a:pPr>
            <a:r>
              <a:rPr lang="en-US" dirty="0" smtClean="0"/>
              <a:t>#SBATCH --time=00:30:00 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cd </a:t>
            </a:r>
            <a:r>
              <a:rPr lang="en-US" dirty="0" smtClean="0"/>
              <a:t>$SLURM_SUBMIT_DIR 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# Say hello to the user </a:t>
            </a:r>
          </a:p>
          <a:p>
            <a:pPr marL="0" indent="0">
              <a:buFontTx/>
              <a:buNone/>
            </a:pPr>
            <a:r>
              <a:rPr lang="en-US" dirty="0"/>
              <a:t>echo "Hello $USER“</a:t>
            </a:r>
          </a:p>
          <a:p>
            <a:pPr marL="0" indent="0">
              <a:buFontTx/>
              <a:buNone/>
            </a:pPr>
            <a:r>
              <a:rPr lang="en-US" dirty="0"/>
              <a:t>sleep </a:t>
            </a:r>
            <a:r>
              <a:rPr lang="en-US" dirty="0" smtClean="0"/>
              <a:t>30s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echo "Goodbye $USER“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27984" y="1793032"/>
            <a:ext cx="4392488" cy="4320480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=&gt; This is a bash shell script</a:t>
            </a:r>
          </a:p>
          <a:p>
            <a:pPr marL="0" indent="0">
              <a:buFontTx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=&gt; Job requirements</a:t>
            </a:r>
          </a:p>
          <a:p>
            <a:pPr marL="0" indent="0">
              <a:buFontTx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=&gt; Change to job submission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dir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gency FB" pitchFamily="34" charset="0"/>
            </a:endParaRPr>
          </a:p>
          <a:p>
            <a:pPr marL="0" indent="0">
              <a:buFontTx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=&gt; This is a comment</a:t>
            </a:r>
          </a:p>
          <a:p>
            <a:pPr marL="0" indent="0">
              <a:buFontTx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=&gt; Linux commands</a:t>
            </a:r>
          </a:p>
          <a:p>
            <a:pPr marL="0" indent="0">
              <a:buFontTx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=&gt; Do nothing for 300 seconds!</a:t>
            </a:r>
          </a:p>
          <a:p>
            <a:pPr marL="0" indent="0">
              <a:buFontTx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=&gt; Job finishes after printing this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427984" y="1779035"/>
            <a:ext cx="4392488" cy="4320480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u="sng" dirty="0">
                <a:solidFill>
                  <a:srgbClr val="0070C0"/>
                </a:solidFill>
                <a:latin typeface="Agency FB" pitchFamily="34" charset="0"/>
              </a:rPr>
              <a:t> Important things to remember:</a:t>
            </a:r>
          </a:p>
          <a:p>
            <a:pPr marL="0" indent="0">
              <a:buFontTx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All lines starting from </a:t>
            </a:r>
          </a:p>
          <a:p>
            <a:pPr marL="0" indent="0">
              <a:buFontTx/>
              <a:buNone/>
            </a:pPr>
            <a:r>
              <a:rPr lang="en-US" dirty="0" smtClean="0">
                <a:solidFill>
                  <a:srgbClr val="FF0000"/>
                </a:solidFill>
                <a:latin typeface="Agency FB" pitchFamily="34" charset="0"/>
              </a:rPr>
              <a:t>#SBATCH</a:t>
            </a:r>
            <a:endParaRPr lang="en-US" dirty="0">
              <a:solidFill>
                <a:srgbClr val="FF0000"/>
              </a:solidFill>
              <a:latin typeface="Agency FB" pitchFamily="34" charset="0"/>
            </a:endParaRPr>
          </a:p>
          <a:p>
            <a:pPr marL="0" indent="0">
              <a:buFontTx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…..are called </a:t>
            </a:r>
            <a:r>
              <a:rPr lang="en-US" dirty="0" err="1" smtClean="0">
                <a:solidFill>
                  <a:srgbClr val="FF0000"/>
                </a:solidFill>
                <a:latin typeface="Agency FB" pitchFamily="34" charset="0"/>
              </a:rPr>
              <a:t>Slurm</a:t>
            </a:r>
            <a:r>
              <a:rPr lang="en-US" dirty="0" smtClean="0">
                <a:solidFill>
                  <a:srgbClr val="FF0000"/>
                </a:solidFill>
                <a:latin typeface="Agency FB" pitchFamily="34" charset="0"/>
              </a:rPr>
              <a:t> directives</a:t>
            </a:r>
            <a:endParaRPr lang="en-US" dirty="0">
              <a:solidFill>
                <a:srgbClr val="FF0000"/>
              </a:solidFill>
              <a:latin typeface="Agency FB" pitchFamily="34" charset="0"/>
            </a:endParaRPr>
          </a:p>
          <a:p>
            <a:pPr marL="0" indent="0">
              <a:buFontTx/>
              <a:buNone/>
            </a:pPr>
            <a:r>
              <a:rPr lang="en-GB" dirty="0" err="1" smtClean="0">
                <a:solidFill>
                  <a:srgbClr val="FF0000"/>
                </a:solidFill>
                <a:latin typeface="Agency FB" pitchFamily="34" charset="0"/>
              </a:rPr>
              <a:t>Slurm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will scan all the initial comment lines for </a:t>
            </a:r>
            <a:r>
              <a:rPr lang="en-GB" dirty="0" err="1" smtClean="0">
                <a:solidFill>
                  <a:srgbClr val="FF0000"/>
                </a:solidFill>
                <a:latin typeface="Agency FB" pitchFamily="34" charset="0"/>
              </a:rPr>
              <a:t>Slurm</a:t>
            </a:r>
            <a:r>
              <a:rPr lang="en-GB" dirty="0" smtClean="0">
                <a:solidFill>
                  <a:srgbClr val="FF0000"/>
                </a:solidFill>
                <a:latin typeface="Agency FB" pitchFamily="34" charset="0"/>
              </a:rPr>
              <a:t> directives </a:t>
            </a:r>
            <a:r>
              <a:rPr lang="en-GB" dirty="0">
                <a:solidFill>
                  <a:srgbClr val="FF9900"/>
                </a:solidFill>
                <a:latin typeface="Agency FB" pitchFamily="34" charset="0"/>
              </a:rPr>
              <a:t>until the first executable line.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Any directives embedded in the script after some executable lines will be ignored.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gency FB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</a:t>
            </a:r>
            <a:r>
              <a:rPr lang="en-US" dirty="0" smtClean="0"/>
              <a:t>of a </a:t>
            </a:r>
            <a:r>
              <a:rPr lang="en-US" dirty="0"/>
              <a:t>job script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78817" y="1773238"/>
            <a:ext cx="4321175" cy="4392066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#!/bin/bash </a:t>
            </a:r>
          </a:p>
          <a:p>
            <a:pPr marL="0" indent="0">
              <a:buFontTx/>
              <a:buNone/>
            </a:pPr>
            <a:r>
              <a:rPr lang="en-US" dirty="0" smtClean="0"/>
              <a:t>#SBATCH --job-name=NAME</a:t>
            </a:r>
          </a:p>
          <a:p>
            <a:pPr marL="0" indent="0">
              <a:buFontTx/>
              <a:buNone/>
            </a:pPr>
            <a:r>
              <a:rPr lang="en-US" dirty="0" smtClean="0"/>
              <a:t>#SBATCH --time=00:30:00 </a:t>
            </a:r>
            <a:endParaRPr lang="en-US" dirty="0"/>
          </a:p>
          <a:p>
            <a:pPr marL="0" indent="0">
              <a:buFontTx/>
              <a:buNone/>
            </a:pPr>
            <a:r>
              <a:rPr lang="en-GB" dirty="0" smtClean="0"/>
              <a:t>#SBATCH --nodes=1</a:t>
            </a:r>
          </a:p>
          <a:p>
            <a:pPr marL="0" indent="0">
              <a:buFontTx/>
              <a:buNone/>
            </a:pPr>
            <a:r>
              <a:rPr lang="en-GB" dirty="0" smtClean="0"/>
              <a:t>#SBATCH --</a:t>
            </a:r>
            <a:r>
              <a:rPr lang="en-GB" dirty="0" err="1" smtClean="0"/>
              <a:t>gres</a:t>
            </a:r>
            <a:r>
              <a:rPr lang="en-GB" dirty="0" smtClean="0"/>
              <a:t>=gpu:1</a:t>
            </a:r>
          </a:p>
          <a:p>
            <a:pPr marL="0" indent="0">
              <a:buFontTx/>
              <a:buNone/>
            </a:pPr>
            <a:r>
              <a:rPr lang="en-GB" dirty="0" smtClean="0"/>
              <a:t>#SBATCH --</a:t>
            </a:r>
            <a:r>
              <a:rPr lang="en-GB" dirty="0" err="1" smtClean="0"/>
              <a:t>ntasks</a:t>
            </a:r>
            <a:r>
              <a:rPr lang="en-GB" dirty="0" smtClean="0"/>
              <a:t>=14</a:t>
            </a:r>
            <a:endParaRPr lang="en-GB" dirty="0" smtClean="0"/>
          </a:p>
          <a:p>
            <a:pPr marL="0" indent="0">
              <a:buFontTx/>
              <a:buNone/>
            </a:pPr>
            <a:r>
              <a:rPr lang="en-GB" dirty="0" smtClean="0"/>
              <a:t>#SBATCH -p lyceum</a:t>
            </a:r>
          </a:p>
          <a:p>
            <a:pPr marL="0" indent="0">
              <a:buFontTx/>
              <a:buNone/>
            </a:pPr>
            <a:endParaRPr lang="en-GB" dirty="0" smtClean="0"/>
          </a:p>
          <a:p>
            <a:pPr marL="0" indent="0">
              <a:buFontTx/>
              <a:buNone/>
            </a:pPr>
            <a:endParaRPr lang="en-GB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0" y="1772791"/>
            <a:ext cx="4392488" cy="4320480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u="sng" dirty="0">
                <a:solidFill>
                  <a:srgbClr val="0070C0"/>
                </a:solidFill>
                <a:latin typeface="Agency FB" pitchFamily="34" charset="0"/>
              </a:rPr>
              <a:t> Important </a:t>
            </a:r>
            <a:r>
              <a:rPr lang="en-US" u="sng" dirty="0" err="1" smtClean="0">
                <a:solidFill>
                  <a:srgbClr val="0070C0"/>
                </a:solidFill>
                <a:latin typeface="Agency FB" pitchFamily="34" charset="0"/>
              </a:rPr>
              <a:t>Slurm</a:t>
            </a:r>
            <a:r>
              <a:rPr lang="en-US" u="sng" dirty="0" smtClean="0">
                <a:solidFill>
                  <a:srgbClr val="0070C0"/>
                </a:solidFill>
                <a:latin typeface="Agency FB" pitchFamily="34" charset="0"/>
              </a:rPr>
              <a:t> directives:</a:t>
            </a:r>
            <a:endParaRPr lang="en-US" u="sng" dirty="0">
              <a:solidFill>
                <a:srgbClr val="0070C0"/>
              </a:solidFill>
              <a:latin typeface="Agency FB" pitchFamily="34" charset="0"/>
            </a:endParaRPr>
          </a:p>
          <a:p>
            <a:pPr marL="0" indent="0">
              <a:buFontTx/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A name for the job. Will show up in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squeue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gency FB" pitchFamily="34" charset="0"/>
            </a:endParaRPr>
          </a:p>
          <a:p>
            <a:pPr marL="0" indent="0">
              <a:buFontTx/>
              <a:buNone/>
            </a:pPr>
            <a:r>
              <a:rPr lang="en-US" dirty="0" smtClean="0">
                <a:latin typeface="Agency FB" pitchFamily="34" charset="0"/>
              </a:rPr>
              <a:t>Length of job to request</a:t>
            </a:r>
            <a:endParaRPr lang="en-US" dirty="0">
              <a:latin typeface="Agency FB" pitchFamily="34" charset="0"/>
            </a:endParaRPr>
          </a:p>
          <a:p>
            <a:pPr marL="0" indent="0">
              <a:buFontTx/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gency FB" pitchFamily="34" charset="0"/>
              </a:rPr>
              <a:t>How many nodes. Probably one…</a:t>
            </a:r>
            <a:endParaRPr lang="en-US" dirty="0">
              <a:solidFill>
                <a:srgbClr val="FF0000"/>
              </a:solidFill>
              <a:latin typeface="Agency FB" pitchFamily="34" charset="0"/>
            </a:endParaRPr>
          </a:p>
          <a:p>
            <a:pPr marL="0" indent="0">
              <a:buFontTx/>
              <a:buNone/>
            </a:pPr>
            <a:r>
              <a:rPr lang="en-GB" dirty="0" smtClean="0">
                <a:latin typeface="Agency FB" pitchFamily="34" charset="0"/>
              </a:rPr>
              <a:t>Number of </a:t>
            </a:r>
            <a:r>
              <a:rPr lang="en-GB" dirty="0" err="1" smtClean="0">
                <a:latin typeface="Agency FB" pitchFamily="34" charset="0"/>
              </a:rPr>
              <a:t>gpus</a:t>
            </a:r>
            <a:r>
              <a:rPr lang="en-GB" dirty="0" smtClean="0">
                <a:latin typeface="Agency FB" pitchFamily="34" charset="0"/>
              </a:rPr>
              <a:t> to request. Probably one…</a:t>
            </a:r>
          </a:p>
          <a:p>
            <a:pPr marL="0" indent="0">
              <a:buFontTx/>
              <a:buNone/>
            </a:pPr>
            <a:endParaRPr lang="en-GB" dirty="0" smtClean="0">
              <a:latin typeface="Agency FB" pitchFamily="34" charset="0"/>
            </a:endParaRPr>
          </a:p>
          <a:p>
            <a:pPr marL="0" indent="0">
              <a:buFontTx/>
              <a:buNone/>
            </a:pPr>
            <a:r>
              <a:rPr lang="en-GB" dirty="0" smtClean="0">
                <a:latin typeface="Agency FB" pitchFamily="34" charset="0"/>
              </a:rPr>
              <a:t>Partition </a:t>
            </a:r>
            <a:r>
              <a:rPr lang="en-GB" dirty="0" smtClean="0">
                <a:latin typeface="Agency FB" pitchFamily="34" charset="0"/>
              </a:rPr>
              <a:t>to run the job in</a:t>
            </a:r>
            <a:endParaRPr lang="en-US" dirty="0">
              <a:latin typeface="Agency FB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150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764704"/>
            <a:ext cx="8137153" cy="649288"/>
          </a:xfrm>
        </p:spPr>
        <p:txBody>
          <a:bodyPr/>
          <a:lstStyle/>
          <a:p>
            <a:pPr eaLnBrk="1" hangingPunct="1"/>
            <a:r>
              <a:rPr lang="en-GB" sz="3600" dirty="0"/>
              <a:t>Let’s </a:t>
            </a:r>
            <a:r>
              <a:rPr lang="en-GB" sz="3600" dirty="0" smtClean="0"/>
              <a:t>try an </a:t>
            </a:r>
            <a:r>
              <a:rPr lang="en-GB" sz="3600" dirty="0"/>
              <a:t>Interactive Job:</a:t>
            </a:r>
          </a:p>
        </p:txBody>
      </p:sp>
      <p:sp>
        <p:nvSpPr>
          <p:cNvPr id="30726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484784"/>
            <a:ext cx="8352928" cy="4321075"/>
          </a:xfrm>
        </p:spPr>
        <p:txBody>
          <a:bodyPr/>
          <a:lstStyle/>
          <a:p>
            <a:pPr eaLnBrk="1" hangingPunct="1"/>
            <a:r>
              <a:rPr lang="en-GB" sz="2000" dirty="0"/>
              <a:t>To request an interactive session</a:t>
            </a:r>
            <a:r>
              <a:rPr lang="en-GB" sz="2000" dirty="0" smtClean="0"/>
              <a:t>:</a:t>
            </a:r>
          </a:p>
          <a:p>
            <a:pPr marL="0" indent="0" eaLnBrk="1" hangingPunct="1">
              <a:buNone/>
            </a:pPr>
            <a:endParaRPr lang="en-GB" sz="2000" dirty="0"/>
          </a:p>
          <a:p>
            <a:pPr eaLnBrk="1" hangingPunct="1"/>
            <a:r>
              <a:rPr lang="en-GB" sz="2000" dirty="0"/>
              <a:t>Start an interactive job and</a:t>
            </a:r>
          </a:p>
          <a:p>
            <a:pPr lvl="1" eaLnBrk="1" hangingPunct="1"/>
            <a:r>
              <a:rPr lang="en-GB" sz="2000" dirty="0"/>
              <a:t>Note node name: </a:t>
            </a:r>
            <a:r>
              <a:rPr lang="en-GB" sz="2000" dirty="0" err="1" smtClean="0">
                <a:latin typeface="Bitstream Vera Sans Mono" pitchFamily="49" charset="0"/>
              </a:rPr>
              <a:t>pinkNN</a:t>
            </a:r>
            <a:r>
              <a:rPr lang="en-GB" sz="2000" dirty="0" smtClean="0"/>
              <a:t> </a:t>
            </a:r>
            <a:r>
              <a:rPr lang="en-GB" sz="2000" dirty="0"/>
              <a:t>as opposite to </a:t>
            </a:r>
            <a:r>
              <a:rPr lang="en-GB" sz="2000" dirty="0" smtClean="0">
                <a:latin typeface="Bitstream Vera Sans Mono" pitchFamily="49" charset="0"/>
              </a:rPr>
              <a:t>cyan5N</a:t>
            </a:r>
            <a:endParaRPr lang="en-GB" sz="2000" dirty="0"/>
          </a:p>
          <a:p>
            <a:pPr lvl="1" eaLnBrk="1" hangingPunct="1"/>
            <a:r>
              <a:rPr lang="en-GB" sz="2000" dirty="0"/>
              <a:t>Monitor it from another terminal with </a:t>
            </a:r>
            <a:r>
              <a:rPr lang="en-GB" sz="2000" dirty="0" err="1" smtClean="0">
                <a:latin typeface="Bitstream Vera Sans Mono" pitchFamily="49" charset="0"/>
              </a:rPr>
              <a:t>myqueue</a:t>
            </a:r>
            <a:endParaRPr lang="en-GB" sz="2000" dirty="0">
              <a:latin typeface="Bitstream Vera Sans Mono" pitchFamily="49" charset="0"/>
            </a:endParaRPr>
          </a:p>
          <a:p>
            <a:pPr lvl="1" eaLnBrk="1" hangingPunct="1"/>
            <a:r>
              <a:rPr lang="en-GB" sz="2000" dirty="0"/>
              <a:t>Run on login and compute nodes commands </a:t>
            </a:r>
            <a:r>
              <a:rPr lang="en-GB" sz="2000" dirty="0">
                <a:latin typeface="Bitstream Vera Sans Mono" pitchFamily="49" charset="0"/>
              </a:rPr>
              <a:t>who</a:t>
            </a:r>
            <a:r>
              <a:rPr lang="en-GB" sz="2000" dirty="0"/>
              <a:t> </a:t>
            </a:r>
            <a:r>
              <a:rPr lang="en-GB" sz="2000" dirty="0" smtClean="0"/>
              <a:t>and </a:t>
            </a:r>
            <a:r>
              <a:rPr lang="en-GB" sz="2000" dirty="0"/>
              <a:t>compare output</a:t>
            </a:r>
          </a:p>
          <a:p>
            <a:pPr lvl="1" eaLnBrk="1" hangingPunct="1"/>
            <a:r>
              <a:rPr lang="en-GB" sz="2000" dirty="0" smtClean="0"/>
              <a:t>From the login node kill </a:t>
            </a:r>
            <a:r>
              <a:rPr lang="en-GB" sz="2000" dirty="0"/>
              <a:t>this job with </a:t>
            </a:r>
            <a:r>
              <a:rPr lang="en-GB" sz="2000" dirty="0" err="1" smtClean="0">
                <a:latin typeface="Bitstream Vera Sans Mono"/>
              </a:rPr>
              <a:t>scancel</a:t>
            </a:r>
            <a:r>
              <a:rPr lang="en-GB" sz="2000" dirty="0" smtClean="0">
                <a:latin typeface="Bitstream Vera Sans Mono"/>
              </a:rPr>
              <a:t> </a:t>
            </a:r>
            <a:r>
              <a:rPr lang="en-GB" sz="2000" dirty="0" smtClean="0">
                <a:latin typeface="Bitstream Vera Sans Mono" pitchFamily="49" charset="0"/>
              </a:rPr>
              <a:t>&lt;JID&gt;</a:t>
            </a:r>
            <a:endParaRPr lang="en-GB" sz="2000" dirty="0">
              <a:latin typeface="+mj-lt"/>
            </a:endParaRPr>
          </a:p>
          <a:p>
            <a:pPr eaLnBrk="1" hangingPunct="1"/>
            <a:r>
              <a:rPr lang="en-GB" sz="2000" b="1" dirty="0">
                <a:solidFill>
                  <a:srgbClr val="C00000"/>
                </a:solidFill>
              </a:rPr>
              <a:t>You share login nodes with other users – do not run CPU intensive jobs on them! Use batch system instead</a:t>
            </a:r>
          </a:p>
          <a:p>
            <a:pPr lvl="1" eaLnBrk="1" hangingPunct="1"/>
            <a:endParaRPr lang="en-GB" sz="2000" dirty="0">
              <a:latin typeface="Bitstream Vera Sans Mono" pitchFamily="49" charset="0"/>
            </a:endParaRPr>
          </a:p>
        </p:txBody>
      </p:sp>
      <p:sp>
        <p:nvSpPr>
          <p:cNvPr id="30727" name="Rectangle 4"/>
          <p:cNvSpPr>
            <a:spLocks noChangeArrowheads="1"/>
          </p:cNvSpPr>
          <p:nvPr/>
        </p:nvSpPr>
        <p:spPr bwMode="auto">
          <a:xfrm>
            <a:off x="441764" y="1888806"/>
            <a:ext cx="7010556" cy="639552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l"/>
            <a:r>
              <a:rPr lang="en-GB" sz="2400" b="1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sz="2400" b="1" dirty="0" err="1" smtClean="0">
                <a:latin typeface="Courier New" pitchFamily="49" charset="0"/>
                <a:cs typeface="Courier New" pitchFamily="49" charset="0"/>
              </a:rPr>
              <a:t>sinteractive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 -p lyceum --</a:t>
            </a:r>
            <a:r>
              <a:rPr lang="en-GB" sz="2400" b="1" dirty="0" err="1" smtClean="0">
                <a:latin typeface="Courier New" pitchFamily="49" charset="0"/>
                <a:cs typeface="Courier New" pitchFamily="49" charset="0"/>
              </a:rPr>
              <a:t>gres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=gpu:1</a:t>
            </a:r>
            <a:endParaRPr lang="en-GB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And now practice!</a:t>
            </a:r>
          </a:p>
        </p:txBody>
      </p:sp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179512" y="1844824"/>
            <a:ext cx="4680520" cy="4032448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/>
          <a:lstStyle/>
          <a:p>
            <a:pPr algn="l"/>
            <a:r>
              <a:rPr lang="en-GB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From your home directory on an </a:t>
            </a:r>
            <a:r>
              <a:rPr lang="en-GB" b="1" dirty="0" err="1" smtClean="0">
                <a:latin typeface="Miriam Fixed" panose="020B0509050101010101" pitchFamily="49" charset="-79"/>
                <a:cs typeface="Miriam Fixed" panose="020B0509050101010101" pitchFamily="49" charset="-79"/>
              </a:rPr>
              <a:t>Iridis</a:t>
            </a:r>
            <a:r>
              <a:rPr lang="en-GB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 5 head node.</a:t>
            </a:r>
          </a:p>
          <a:p>
            <a:pPr algn="l"/>
            <a:endParaRPr lang="en-GB" b="1" dirty="0" smtClean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algn="l"/>
            <a:r>
              <a:rPr lang="en-GB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en-GB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copy_example</a:t>
            </a:r>
            <a:endParaRPr lang="en-GB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algn="l"/>
            <a:r>
              <a:rPr lang="en-GB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$ </a:t>
            </a:r>
            <a:r>
              <a:rPr lang="en-GB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copy_example</a:t>
            </a:r>
            <a:r>
              <a:rPr lang="en-GB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GB" b="1" dirty="0" err="1" smtClean="0">
                <a:latin typeface="Miriam Fixed" panose="020B0509050101010101" pitchFamily="49" charset="-79"/>
                <a:cs typeface="Miriam Fixed" panose="020B0509050101010101" pitchFamily="49" charset="-79"/>
              </a:rPr>
              <a:t>msc_course</a:t>
            </a:r>
            <a:endParaRPr lang="en-GB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algn="l"/>
            <a:r>
              <a:rPr lang="en-GB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$ cd </a:t>
            </a:r>
            <a:r>
              <a:rPr lang="en-GB" b="1" dirty="0" err="1" smtClean="0">
                <a:latin typeface="Miriam Fixed" panose="020B0509050101010101" pitchFamily="49" charset="-79"/>
                <a:cs typeface="Miriam Fixed" panose="020B0509050101010101" pitchFamily="49" charset="-79"/>
              </a:rPr>
              <a:t>msc_course_example</a:t>
            </a:r>
            <a:endParaRPr lang="en-GB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algn="l"/>
            <a:endParaRPr lang="en-GB" b="1" dirty="0" smtClean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algn="l"/>
            <a:r>
              <a:rPr lang="en-GB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There is 1 example and 3 exercises numbered by order.</a:t>
            </a:r>
          </a:p>
          <a:p>
            <a:pPr algn="l"/>
            <a:endParaRPr lang="en-GB" b="1" dirty="0" smtClean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algn="l"/>
            <a:r>
              <a:rPr lang="en-GB" b="1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In each exercise directory there is a README file explaining what to do.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4745"/>
            <a:ext cx="3898475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Things to remember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pink nodes are shared with other users</a:t>
            </a:r>
          </a:p>
          <a:p>
            <a:r>
              <a:rPr lang="en-GB" dirty="0" smtClean="0"/>
              <a:t>A single pink node can be shared with other users</a:t>
            </a:r>
          </a:p>
          <a:p>
            <a:pPr lvl="1"/>
            <a:r>
              <a:rPr lang="en-GB" dirty="0" smtClean="0"/>
              <a:t>Advice: Request a number of CPU tasks in proportion to the number of GPUs i.e. for each GPU ask for 14 CPU </a:t>
            </a:r>
            <a:r>
              <a:rPr lang="en-GB" dirty="0" smtClean="0"/>
              <a:t>tasks</a:t>
            </a:r>
            <a:endParaRPr lang="en-GB" dirty="0"/>
          </a:p>
          <a:p>
            <a:r>
              <a:rPr lang="en-GB" dirty="0" smtClean="0"/>
              <a:t>You can access to up to four GPUs at once.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8408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9512" y="273776"/>
            <a:ext cx="6198164" cy="1536217"/>
          </a:xfrm>
        </p:spPr>
        <p:txBody>
          <a:bodyPr/>
          <a:lstStyle/>
          <a:p>
            <a:r>
              <a:rPr lang="en-US" sz="2400" dirty="0" smtClean="0"/>
              <a:t>Which of the below </a:t>
            </a:r>
            <a:r>
              <a:rPr lang="en-US" sz="2400" dirty="0" err="1" smtClean="0"/>
              <a:t>Slurm</a:t>
            </a:r>
            <a:r>
              <a:rPr lang="en-US" sz="2400" dirty="0" smtClean="0"/>
              <a:t> commands will successfully run a job for me?</a:t>
            </a:r>
            <a:endParaRPr lang="en-GB" sz="2400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idx="1"/>
          </p:nvPr>
        </p:nvSpPr>
        <p:spPr>
          <a:xfrm>
            <a:off x="408917" y="2359052"/>
            <a:ext cx="8496300" cy="371469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08DF8-3F5D-4641-81F1-1611188370F2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408106" y="1668430"/>
            <a:ext cx="84963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/>
              <a:t>Vote for up to 4 choices</a:t>
            </a:r>
            <a:endParaRPr lang="en-GB" dirty="0"/>
          </a:p>
        </p:txBody>
      </p:sp>
      <p:grpSp>
        <p:nvGrpSpPr>
          <p:cNvPr id="3" name="Chart"/>
          <p:cNvGrpSpPr/>
          <p:nvPr>
            <p:custDataLst>
              <p:tags r:id="rId3"/>
            </p:custDataLst>
          </p:nvPr>
        </p:nvGrpSpPr>
        <p:grpSpPr>
          <a:xfrm>
            <a:off x="408917" y="2359052"/>
            <a:ext cx="8242300" cy="3163943"/>
            <a:chOff x="408917" y="2359052"/>
            <a:chExt cx="8242300" cy="3163943"/>
          </a:xfrm>
        </p:grpSpPr>
        <p:sp>
          <p:nvSpPr>
            <p:cNvPr id="10" name="Key_1"/>
            <p:cNvSpPr txBox="1"/>
            <p:nvPr>
              <p:custDataLst>
                <p:tags r:id="rId4"/>
              </p:custDataLst>
            </p:nvPr>
          </p:nvSpPr>
          <p:spPr>
            <a:xfrm>
              <a:off x="408917" y="2359052"/>
              <a:ext cx="593111" cy="420628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2400"/>
                <a:t>1.</a:t>
              </a:r>
            </a:p>
          </p:txBody>
        </p:sp>
        <p:sp>
          <p:nvSpPr>
            <p:cNvPr id="11" name="Description_1"/>
            <p:cNvSpPr txBox="1"/>
            <p:nvPr>
              <p:custDataLst>
                <p:tags r:id="rId5"/>
              </p:custDataLst>
            </p:nvPr>
          </p:nvSpPr>
          <p:spPr>
            <a:xfrm>
              <a:off x="1002028" y="2359052"/>
              <a:ext cx="7649189" cy="446276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2400" dirty="0" err="1"/>
                <a:t>sinteractive</a:t>
              </a:r>
              <a:r>
                <a:rPr lang="en-GB" sz="2400" dirty="0"/>
                <a:t> --</a:t>
              </a:r>
              <a:r>
                <a:rPr lang="en-GB" sz="2400" dirty="0" err="1"/>
                <a:t>gres</a:t>
              </a:r>
              <a:r>
                <a:rPr lang="en-GB" sz="2400" dirty="0"/>
                <a:t>=gpu:1</a:t>
              </a:r>
              <a:endParaRPr lang="en-GB" sz="2400" dirty="0"/>
            </a:p>
          </p:txBody>
        </p:sp>
        <p:sp>
          <p:nvSpPr>
            <p:cNvPr id="14" name="Key_2"/>
            <p:cNvSpPr txBox="1"/>
            <p:nvPr>
              <p:custDataLst>
                <p:tags r:id="rId6"/>
              </p:custDataLst>
            </p:nvPr>
          </p:nvSpPr>
          <p:spPr>
            <a:xfrm>
              <a:off x="408917" y="3141830"/>
              <a:ext cx="593111" cy="420628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2400"/>
                <a:t>2.</a:t>
              </a:r>
            </a:p>
          </p:txBody>
        </p:sp>
        <p:sp>
          <p:nvSpPr>
            <p:cNvPr id="15" name="Description_2"/>
            <p:cNvSpPr txBox="1"/>
            <p:nvPr>
              <p:custDataLst>
                <p:tags r:id="rId7"/>
              </p:custDataLst>
            </p:nvPr>
          </p:nvSpPr>
          <p:spPr>
            <a:xfrm>
              <a:off x="1002028" y="3141830"/>
              <a:ext cx="7649189" cy="446276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2400" dirty="0" err="1"/>
                <a:t>sbatch</a:t>
              </a:r>
              <a:r>
                <a:rPr lang="en-GB" sz="2400" dirty="0"/>
                <a:t> -p lyceum </a:t>
              </a:r>
              <a:r>
                <a:rPr lang="en-GB" sz="2400" dirty="0" err="1"/>
                <a:t>job.slurm</a:t>
              </a:r>
              <a:endParaRPr lang="en-GB" sz="2400" dirty="0"/>
            </a:p>
          </p:txBody>
        </p:sp>
        <p:sp>
          <p:nvSpPr>
            <p:cNvPr id="18" name="Key_3"/>
            <p:cNvSpPr txBox="1"/>
            <p:nvPr>
              <p:custDataLst>
                <p:tags r:id="rId8"/>
              </p:custDataLst>
            </p:nvPr>
          </p:nvSpPr>
          <p:spPr>
            <a:xfrm>
              <a:off x="408917" y="3924609"/>
              <a:ext cx="593111" cy="420628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2400"/>
                <a:t>3.</a:t>
              </a:r>
            </a:p>
          </p:txBody>
        </p:sp>
        <p:sp>
          <p:nvSpPr>
            <p:cNvPr id="19" name="Description_3"/>
            <p:cNvSpPr txBox="1"/>
            <p:nvPr>
              <p:custDataLst>
                <p:tags r:id="rId9"/>
              </p:custDataLst>
            </p:nvPr>
          </p:nvSpPr>
          <p:spPr>
            <a:xfrm>
              <a:off x="1002028" y="3924609"/>
              <a:ext cx="7649189" cy="446276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2400" dirty="0" err="1"/>
                <a:t>sbatch</a:t>
              </a:r>
              <a:r>
                <a:rPr lang="en-GB" sz="2400" dirty="0"/>
                <a:t> -p lyceum --</a:t>
              </a:r>
              <a:r>
                <a:rPr lang="en-GB" sz="2400" dirty="0" err="1"/>
                <a:t>gres</a:t>
              </a:r>
              <a:r>
                <a:rPr lang="en-GB" sz="2400" dirty="0"/>
                <a:t>=gpu:1 --time=80:00:00</a:t>
              </a:r>
              <a:endParaRPr lang="en-GB" sz="2400" dirty="0"/>
            </a:p>
          </p:txBody>
        </p:sp>
        <p:sp>
          <p:nvSpPr>
            <p:cNvPr id="22" name="Key_4"/>
            <p:cNvSpPr txBox="1"/>
            <p:nvPr>
              <p:custDataLst>
                <p:tags r:id="rId10"/>
              </p:custDataLst>
            </p:nvPr>
          </p:nvSpPr>
          <p:spPr>
            <a:xfrm>
              <a:off x="408917" y="4707387"/>
              <a:ext cx="593111" cy="420628"/>
            </a:xfrm>
            <a:prstGeom prst="rect">
              <a:avLst/>
            </a:prstGeom>
            <a:noFill/>
          </p:spPr>
          <p:txBody>
            <a:bodyPr vert="horz" wrap="none" lIns="95250" tIns="50800" rIns="203200" bIns="0" rtlCol="0" anchor="t">
              <a:spAutoFit/>
            </a:bodyPr>
            <a:lstStyle/>
            <a:p>
              <a:pPr algn="r"/>
              <a:r>
                <a:rPr lang="en-GB" sz="2400"/>
                <a:t>4.</a:t>
              </a:r>
            </a:p>
          </p:txBody>
        </p:sp>
        <p:sp>
          <p:nvSpPr>
            <p:cNvPr id="23" name="Description_4"/>
            <p:cNvSpPr txBox="1"/>
            <p:nvPr>
              <p:custDataLst>
                <p:tags r:id="rId11"/>
              </p:custDataLst>
            </p:nvPr>
          </p:nvSpPr>
          <p:spPr>
            <a:xfrm>
              <a:off x="1002028" y="4707387"/>
              <a:ext cx="7649189" cy="815608"/>
            </a:xfrm>
            <a:prstGeom prst="rect">
              <a:avLst/>
            </a:prstGeom>
            <a:noFill/>
          </p:spPr>
          <p:txBody>
            <a:bodyPr vert="horz" wrap="square" lIns="0" tIns="50800" rIns="0" bIns="25400" rtlCol="0" anchor="t">
              <a:spAutoFit/>
            </a:bodyPr>
            <a:lstStyle/>
            <a:p>
              <a:pPr algn="l"/>
              <a:r>
                <a:rPr lang="en-GB" sz="2400" dirty="0" err="1"/>
                <a:t>sinteractive</a:t>
              </a:r>
              <a:r>
                <a:rPr lang="en-GB" sz="2400" dirty="0"/>
                <a:t> -p lyceum --</a:t>
              </a:r>
              <a:r>
                <a:rPr lang="en-GB" sz="2400" dirty="0" err="1"/>
                <a:t>gres</a:t>
              </a:r>
              <a:r>
                <a:rPr lang="en-GB" sz="2400" dirty="0"/>
                <a:t>=gpu:1 --</a:t>
              </a:r>
              <a:r>
                <a:rPr lang="en-GB" sz="2400" dirty="0" err="1"/>
                <a:t>ntasks</a:t>
              </a:r>
              <a:r>
                <a:rPr lang="en-GB" sz="2400" dirty="0"/>
                <a:t>=1 </a:t>
              </a:r>
              <a:r>
                <a:rPr lang="en-GB" sz="2400" dirty="0" smtClean="0"/>
                <a:t>       --</a:t>
              </a:r>
              <a:r>
                <a:rPr lang="en-GB" sz="2400" dirty="0"/>
                <a:t>time=10:00:00</a:t>
              </a:r>
              <a:endParaRPr lang="en-GB" sz="2400" dirty="0"/>
            </a:p>
          </p:txBody>
        </p:sp>
        <p:sp>
          <p:nvSpPr>
            <p:cNvPr id="31" name="Canvas" hidden="1"/>
            <p:cNvSpPr/>
            <p:nvPr/>
          </p:nvSpPr>
          <p:spPr bwMode="auto">
            <a:xfrm>
              <a:off x="1002028" y="2359052"/>
              <a:ext cx="6980736" cy="2359052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  <a:ea typeface="MS PGothic" pitchFamily="34" charset="-128"/>
                <a:cs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828822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556792"/>
            <a:ext cx="7920880" cy="2304256"/>
          </a:xfrm>
        </p:spPr>
        <p:txBody>
          <a:bodyPr/>
          <a:lstStyle/>
          <a:p>
            <a:r>
              <a:rPr lang="en-GB" dirty="0"/>
              <a:t>Best solution when you need to run many very similar jobs (for example process many input files)</a:t>
            </a:r>
          </a:p>
          <a:p>
            <a:r>
              <a:rPr lang="en-GB" dirty="0"/>
              <a:t>Single input script functions as a template</a:t>
            </a:r>
          </a:p>
          <a:p>
            <a:r>
              <a:rPr lang="en-GB" dirty="0" smtClean="0"/>
              <a:t>$SLURM_ARRAY_TASK_ID </a:t>
            </a:r>
            <a:r>
              <a:rPr lang="en-GB" dirty="0"/>
              <a:t>– array index of the job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3568" y="4221088"/>
            <a:ext cx="7848872" cy="1512168"/>
          </a:xfrm>
          <a:prstGeom prst="rect">
            <a:avLst/>
          </a:prstGeom>
          <a:ln/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5000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400050" lvl="1" indent="0">
              <a:buNone/>
            </a:pPr>
            <a:r>
              <a:rPr lang="en-GB" dirty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$ </a:t>
            </a:r>
            <a:r>
              <a:rPr lang="en-GB" dirty="0" err="1" smtClean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sbatch</a:t>
            </a:r>
            <a:r>
              <a:rPr lang="en-GB" dirty="0" smtClean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 –-array </a:t>
            </a:r>
            <a:r>
              <a:rPr lang="en-GB" dirty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0-10 </a:t>
            </a:r>
            <a:r>
              <a:rPr lang="en-GB" dirty="0" err="1" smtClean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my_job.slurm</a:t>
            </a:r>
            <a:endParaRPr lang="en-GB" dirty="0">
              <a:solidFill>
                <a:schemeClr val="accent3">
                  <a:lumMod val="95000"/>
                </a:schemeClr>
              </a:solidFill>
              <a:latin typeface="Bitstream Vera Sans Mono" pitchFamily="49" charset="0"/>
            </a:endParaRPr>
          </a:p>
          <a:p>
            <a:pPr marL="400050" lvl="1" indent="0">
              <a:buFontTx/>
              <a:buNone/>
            </a:pPr>
            <a:r>
              <a:rPr lang="en-GB" dirty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$ </a:t>
            </a:r>
            <a:r>
              <a:rPr lang="en-GB" dirty="0" err="1" smtClean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sbatch</a:t>
            </a:r>
            <a:r>
              <a:rPr lang="en-GB" dirty="0" smtClean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 --array 100 </a:t>
            </a:r>
            <a:r>
              <a:rPr lang="en-GB" dirty="0" err="1" smtClean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my_job.slurm</a:t>
            </a:r>
            <a:endParaRPr lang="en-GB" dirty="0">
              <a:solidFill>
                <a:schemeClr val="accent3">
                  <a:lumMod val="95000"/>
                </a:schemeClr>
              </a:solidFill>
              <a:latin typeface="Bitstream Vera Sans Mono" pitchFamily="49" charset="0"/>
            </a:endParaRPr>
          </a:p>
          <a:p>
            <a:pPr marL="400050" lvl="1" indent="0">
              <a:buFontTx/>
              <a:buNone/>
            </a:pPr>
            <a:r>
              <a:rPr lang="en-GB" dirty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$ </a:t>
            </a:r>
            <a:r>
              <a:rPr lang="en-GB" dirty="0" err="1" smtClean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sbatch</a:t>
            </a:r>
            <a:r>
              <a:rPr lang="en-GB" dirty="0" smtClean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 –-array </a:t>
            </a:r>
            <a:r>
              <a:rPr lang="en-GB" dirty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4-9,12,800 </a:t>
            </a:r>
            <a:r>
              <a:rPr lang="en-GB" dirty="0" err="1" smtClean="0">
                <a:solidFill>
                  <a:schemeClr val="accent3">
                    <a:lumMod val="95000"/>
                  </a:schemeClr>
                </a:solidFill>
                <a:latin typeface="Bitstream Vera Sans Mono" pitchFamily="49" charset="0"/>
              </a:rPr>
              <a:t>my_job.slurm</a:t>
            </a:r>
            <a:endParaRPr lang="en-GB" dirty="0">
              <a:solidFill>
                <a:schemeClr val="accent3">
                  <a:lumMod val="95000"/>
                </a:schemeClr>
              </a:solidFill>
              <a:latin typeface="Bitstream Vera Sans Mono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386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won’t my job run?</a:t>
            </a:r>
          </a:p>
        </p:txBody>
      </p:sp>
      <p:sp>
        <p:nvSpPr>
          <p:cNvPr id="31751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395536" y="1556792"/>
            <a:ext cx="8064896" cy="4608512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Possible reasons could be: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Submitting to wrong queue – </a:t>
            </a:r>
            <a:r>
              <a:rPr lang="en-US" dirty="0" err="1" smtClean="0"/>
              <a:t>sinfo</a:t>
            </a:r>
            <a:r>
              <a:rPr lang="en-US" dirty="0" smtClean="0"/>
              <a:t> -l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error </a:t>
            </a:r>
            <a:r>
              <a:rPr lang="en-US" dirty="0"/>
              <a:t>in job script  =&gt; check error file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resource issue =&gt; not enough memory?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cluster is full &amp; you’ll have to wait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Iridis is down or in maintenance =&gt; check Iridis status page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you have exceeded your disk quota:         </a:t>
            </a:r>
            <a:endParaRPr lang="en-US" dirty="0" smtClean="0"/>
          </a:p>
          <a:p>
            <a:pPr marL="457200" lvl="1" indent="0">
              <a:buNone/>
            </a:pP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dirty="0" err="1">
                <a:latin typeface="Bitstream Vera Sans Mono" pitchFamily="49" charset="0"/>
                <a:cs typeface="Courier New" pitchFamily="49" charset="0"/>
              </a:rPr>
              <a:t>mmlsquota</a:t>
            </a:r>
            <a:r>
              <a:rPr lang="en-GB" dirty="0">
                <a:latin typeface="Bitstream Vera Sans Mono" pitchFamily="49" charset="0"/>
                <a:cs typeface="Courier New" pitchFamily="49" charset="0"/>
              </a:rPr>
              <a:t> </a:t>
            </a:r>
            <a:r>
              <a:rPr lang="en-GB" dirty="0" err="1" smtClean="0">
                <a:latin typeface="Bitstream Vera Sans Mono" pitchFamily="49" charset="0"/>
                <a:cs typeface="Courier New" pitchFamily="49" charset="0"/>
              </a:rPr>
              <a:t>mainfs:lyceum</a:t>
            </a:r>
            <a:r>
              <a:rPr lang="en-GB" dirty="0" smtClean="0">
                <a:latin typeface="Bitstream Vera Sans Mono" pitchFamily="49" charset="0"/>
                <a:cs typeface="Courier New" pitchFamily="49" charset="0"/>
              </a:rPr>
              <a:t> </a:t>
            </a:r>
            <a:r>
              <a:rPr lang="en-GB" dirty="0" err="1" smtClean="0">
                <a:latin typeface="Bitstream Vera Sans Mono" pitchFamily="49" charset="0"/>
                <a:cs typeface="Courier New" pitchFamily="49" charset="0"/>
              </a:rPr>
              <a:t>mainfs:scratch</a:t>
            </a:r>
            <a:r>
              <a:rPr lang="en-GB" dirty="0" smtClean="0">
                <a:latin typeface="Bitstream Vera Sans Mono" pitchFamily="49" charset="0"/>
                <a:cs typeface="Courier New" pitchFamily="49" charset="0"/>
              </a:rPr>
              <a:t> </a:t>
            </a:r>
            <a:endParaRPr lang="en-GB" b="1" dirty="0">
              <a:latin typeface="Bitstream Vera Sans Mono" pitchFamily="49" charset="0"/>
              <a:cs typeface="Courier New" pitchFamily="49" charset="0"/>
            </a:endParaRP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>
          <a:xfrm>
            <a:off x="287337" y="836712"/>
            <a:ext cx="8496300" cy="649288"/>
          </a:xfrm>
        </p:spPr>
        <p:txBody>
          <a:bodyPr/>
          <a:lstStyle/>
          <a:p>
            <a:pPr eaLnBrk="1" hangingPunct="1"/>
            <a:r>
              <a:rPr lang="en-GB" dirty="0"/>
              <a:t>Few reminders…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idx="1"/>
          </p:nvPr>
        </p:nvSpPr>
        <p:spPr>
          <a:xfrm>
            <a:off x="287337" y="1412776"/>
            <a:ext cx="8496300" cy="4392488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en-GB" sz="2000" dirty="0"/>
              <a:t>Check MOTD for coming maintenance period/known problems</a:t>
            </a:r>
          </a:p>
          <a:p>
            <a:pPr eaLnBrk="1" hangingPunct="1"/>
            <a:r>
              <a:rPr lang="en-GB" sz="2000" dirty="0" smtClean="0"/>
              <a:t>If </a:t>
            </a:r>
            <a:r>
              <a:rPr lang="en-GB" sz="2000" dirty="0"/>
              <a:t>reporting a problem – provide us with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en-GB" sz="2000" dirty="0"/>
              <a:t>your job ID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en-GB" sz="2000" dirty="0"/>
              <a:t>submission script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en-GB" sz="2000" dirty="0"/>
              <a:t>how to reproduce the problem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GB" sz="2000" dirty="0"/>
              <a:t>Do not run CPU intensive jobs on login nodes.</a:t>
            </a:r>
          </a:p>
          <a:p>
            <a:pPr eaLnBrk="1" hangingPunct="1">
              <a:buFontTx/>
              <a:buNone/>
            </a:pPr>
            <a:r>
              <a:rPr lang="en-GB" sz="2000" dirty="0"/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Tutorial Outcome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773238"/>
            <a:ext cx="78486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1800" dirty="0"/>
              <a:t>By now participants are familiar with: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 err="1"/>
              <a:t>Iridis</a:t>
            </a:r>
            <a:r>
              <a:rPr lang="en-GB" sz="1800" dirty="0"/>
              <a:t> </a:t>
            </a:r>
            <a:r>
              <a:rPr lang="en-GB" sz="1800" dirty="0" smtClean="0"/>
              <a:t>5 </a:t>
            </a:r>
            <a:r>
              <a:rPr lang="en-GB" sz="1800" dirty="0"/>
              <a:t>cluster components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/>
              <a:t>Basic Linux commands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/>
              <a:t>Software modules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/>
              <a:t>Different job types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 err="1" smtClean="0"/>
              <a:t>Slurm</a:t>
            </a:r>
            <a:r>
              <a:rPr lang="en-GB" sz="1800" dirty="0" smtClean="0"/>
              <a:t> </a:t>
            </a:r>
            <a:r>
              <a:rPr lang="en-GB" sz="1800" dirty="0"/>
              <a:t>environment:  how to 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800" dirty="0"/>
              <a:t>submit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800" dirty="0"/>
              <a:t>monitor</a:t>
            </a:r>
          </a:p>
          <a:p>
            <a:pPr lvl="1" eaLnBrk="1" hangingPunct="1">
              <a:lnSpc>
                <a:spcPct val="80000"/>
              </a:lnSpc>
            </a:pPr>
            <a:r>
              <a:rPr lang="en-GB" sz="1800" dirty="0"/>
              <a:t>control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GB" sz="1800" dirty="0"/>
              <a:t>a batch job on Iridis</a:t>
            </a:r>
          </a:p>
        </p:txBody>
      </p:sp>
      <p:pic>
        <p:nvPicPr>
          <p:cNvPr id="35847" name="Picture 4" descr="MM900356753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349500"/>
            <a:ext cx="2736850" cy="26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9840" y="550431"/>
            <a:ext cx="8496300" cy="649288"/>
          </a:xfrm>
        </p:spPr>
        <p:txBody>
          <a:bodyPr/>
          <a:lstStyle/>
          <a:p>
            <a:r>
              <a:rPr lang="en-GB" dirty="0"/>
              <a:t>Anatomy of HPC cluster</a:t>
            </a:r>
            <a:br>
              <a:rPr lang="en-GB" dirty="0"/>
            </a:b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08513-510F-4710-91A8-A14FBFA9FD45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21" name="Group 20"/>
          <p:cNvGrpSpPr/>
          <p:nvPr/>
        </p:nvGrpSpPr>
        <p:grpSpPr>
          <a:xfrm>
            <a:off x="3419872" y="4338069"/>
            <a:ext cx="2163209" cy="1813995"/>
            <a:chOff x="3178154" y="4115213"/>
            <a:chExt cx="2428763" cy="1813995"/>
          </a:xfrm>
        </p:grpSpPr>
        <p:pic>
          <p:nvPicPr>
            <p:cNvPr id="4100" name="Picture 4" descr="http://www.stealth.com/images/SR-1502_Front1_large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1" t="23633" r="6590" b="21880"/>
            <a:stretch/>
          </p:blipFill>
          <p:spPr bwMode="auto">
            <a:xfrm>
              <a:off x="3194917" y="4115213"/>
              <a:ext cx="2412000" cy="11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178154" y="5344433"/>
              <a:ext cx="2428763" cy="584775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Few management and login nodes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3418" y="4303625"/>
            <a:ext cx="1585399" cy="1731242"/>
            <a:chOff x="322305" y="4352195"/>
            <a:chExt cx="1585399" cy="1731242"/>
          </a:xfrm>
        </p:grpSpPr>
        <p:pic>
          <p:nvPicPr>
            <p:cNvPr id="4102" name="Picture 6" descr="http://images.clipartpanda.com/clipart-software-canstock34374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32" y="4352195"/>
              <a:ext cx="1578471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322305" y="5744883"/>
              <a:ext cx="1585399" cy="33855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Software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585253" y="4115213"/>
            <a:ext cx="1773117" cy="2018660"/>
            <a:chOff x="6687316" y="4168607"/>
            <a:chExt cx="1773117" cy="201866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316" y="4168607"/>
              <a:ext cx="1671054" cy="172076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687317" y="5848713"/>
              <a:ext cx="1773116" cy="33855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Happy users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7504" y="1593844"/>
            <a:ext cx="2483578" cy="2406864"/>
            <a:chOff x="309840" y="1593844"/>
            <a:chExt cx="2483578" cy="2406864"/>
          </a:xfrm>
        </p:grpSpPr>
        <p:grpSp>
          <p:nvGrpSpPr>
            <p:cNvPr id="16" name="Group 15"/>
            <p:cNvGrpSpPr/>
            <p:nvPr/>
          </p:nvGrpSpPr>
          <p:grpSpPr>
            <a:xfrm>
              <a:off x="431976" y="1593844"/>
              <a:ext cx="2361442" cy="2406864"/>
              <a:chOff x="431976" y="1593844"/>
              <a:chExt cx="2361442" cy="2699252"/>
            </a:xfrm>
          </p:grpSpPr>
          <p:pic>
            <p:nvPicPr>
              <p:cNvPr id="4098" name="Picture 2" descr="http://www.inspurglobal.com/uploads/20120216/product_4f3d129eb3bd0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47" t="10685" r="7076" b="11888"/>
              <a:stretch/>
            </p:blipFill>
            <p:spPr bwMode="auto">
              <a:xfrm>
                <a:off x="431976" y="1593844"/>
                <a:ext cx="2340000" cy="21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453418" y="3708321"/>
                <a:ext cx="2340000" cy="58477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Compute nodes – as many as possible</a:t>
                </a:r>
              </a:p>
            </p:txBody>
          </p:sp>
        </p:grpSp>
        <p:pic>
          <p:nvPicPr>
            <p:cNvPr id="4104" name="Picture 8" descr="http://www.clustervision.com/sites/default/files/images/ibm-logo.preview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40" y="1685038"/>
              <a:ext cx="1237824" cy="591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3384341" y="1587238"/>
            <a:ext cx="2181564" cy="2082289"/>
            <a:chOff x="3384341" y="1587238"/>
            <a:chExt cx="2181564" cy="2082289"/>
          </a:xfrm>
        </p:grpSpPr>
        <p:grpSp>
          <p:nvGrpSpPr>
            <p:cNvPr id="17" name="Group 16"/>
            <p:cNvGrpSpPr/>
            <p:nvPr/>
          </p:nvGrpSpPr>
          <p:grpSpPr>
            <a:xfrm>
              <a:off x="3396260" y="2038031"/>
              <a:ext cx="2169645" cy="1631496"/>
              <a:chOff x="3411759" y="2222546"/>
              <a:chExt cx="2169645" cy="163149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1759" y="2222546"/>
                <a:ext cx="2163209" cy="103765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418195" y="3330822"/>
                <a:ext cx="2163209" cy="52322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+mn-lt"/>
                  </a:rPr>
                  <a:t>Interconnect – as fast as possible</a:t>
                </a:r>
              </a:p>
            </p:txBody>
          </p:sp>
        </p:grpSp>
        <p:pic>
          <p:nvPicPr>
            <p:cNvPr id="4106" name="Picture 10" descr="http://www.mellanox.com/img/news/media_kit/logo/Mellanox_logoCMYK_hor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4341" y="1587238"/>
              <a:ext cx="2141468" cy="450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6657263" y="1124744"/>
            <a:ext cx="2163209" cy="2601379"/>
            <a:chOff x="6429812" y="1199719"/>
            <a:chExt cx="2163209" cy="2601379"/>
          </a:xfrm>
        </p:grpSpPr>
        <p:grpSp>
          <p:nvGrpSpPr>
            <p:cNvPr id="19" name="Group 18"/>
            <p:cNvGrpSpPr/>
            <p:nvPr/>
          </p:nvGrpSpPr>
          <p:grpSpPr>
            <a:xfrm>
              <a:off x="6429812" y="2038031"/>
              <a:ext cx="2163209" cy="1763067"/>
              <a:chOff x="6153207" y="1901121"/>
              <a:chExt cx="2163209" cy="1763067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5" r="11541"/>
              <a:stretch/>
            </p:blipFill>
            <p:spPr>
              <a:xfrm>
                <a:off x="6156000" y="1901121"/>
                <a:ext cx="2160416" cy="114459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53207" y="3140968"/>
                <a:ext cx="2163209" cy="52322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Storage</a:t>
                </a:r>
                <a:r>
                  <a:rPr lang="en-GB" sz="1400" dirty="0">
                    <a:latin typeface="+mn-lt"/>
                  </a:rPr>
                  <a:t> – as much as possible</a:t>
                </a:r>
              </a:p>
            </p:txBody>
          </p:sp>
        </p:grpSp>
        <p:pic>
          <p:nvPicPr>
            <p:cNvPr id="4108" name="Picture 12" descr="http://galileosuite.com/images/logos/agents/agent-ibm-gpfs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007" y="1199719"/>
              <a:ext cx="1576500" cy="78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0" name="Picture 14" descr="http://www.artvex.com/content/Clip_Art/Shapes_Signs_and_Symbols/Plus/0018337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212" y="2351920"/>
            <a:ext cx="657965" cy="72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www.artvex.com/content/Clip_Art/Shapes_Signs_and_Symbols/Plus/0018337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348880"/>
            <a:ext cx="657965" cy="72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http://www.artvex.com/content/Clip_Art/Shapes_Signs_and_Symbols/Plus/0018337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21463"/>
            <a:ext cx="657965" cy="72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www.artvex.com/content/Clip_Art/Shapes_Signs_and_Symbols/Plus/0018337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243" y="4725144"/>
            <a:ext cx="657965" cy="72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324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4176142" cy="4177059"/>
          </a:xfrm>
        </p:spPr>
        <p:txBody>
          <a:bodyPr/>
          <a:lstStyle/>
          <a:p>
            <a:r>
              <a:rPr lang="en-GB" dirty="0"/>
              <a:t>Ask questions on Iridis Forum</a:t>
            </a:r>
          </a:p>
          <a:p>
            <a:r>
              <a:rPr lang="en-GB" dirty="0"/>
              <a:t>Request training on Iridis forum</a:t>
            </a:r>
          </a:p>
          <a:p>
            <a:r>
              <a:rPr lang="en-GB" dirty="0"/>
              <a:t>Follow one of Software Carpentry courses:</a:t>
            </a:r>
          </a:p>
          <a:p>
            <a:pPr lvl="1"/>
            <a:r>
              <a:rPr lang="en-GB" dirty="0"/>
              <a:t>http://rsg.soton.ac.uk/training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24744"/>
            <a:ext cx="4484288" cy="384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7220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647564" y="692696"/>
            <a:ext cx="817258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/>
          <a:p>
            <a:pPr algn="l" eaLnBrk="1" hangingPunct="1"/>
            <a:r>
              <a:rPr lang="en-GB" sz="6000" dirty="0">
                <a:solidFill>
                  <a:schemeClr val="bg1"/>
                </a:solidFill>
                <a:latin typeface="Georgia" pitchFamily="18" charset="0"/>
              </a:rPr>
              <a:t>Backup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844824"/>
            <a:ext cx="7848873" cy="4464496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7696200" cy="519112"/>
          </a:xfrm>
        </p:spPr>
        <p:txBody>
          <a:bodyPr/>
          <a:lstStyle/>
          <a:p>
            <a:pPr eaLnBrk="1" hangingPunct="1"/>
            <a:r>
              <a:rPr lang="en-GB" sz="4200" dirty="0" err="1"/>
              <a:t>Iridis</a:t>
            </a:r>
            <a:r>
              <a:rPr lang="en-GB" sz="4200" dirty="0"/>
              <a:t> </a:t>
            </a:r>
            <a:r>
              <a:rPr lang="en-GB" sz="4200" dirty="0" smtClean="0"/>
              <a:t>5: </a:t>
            </a:r>
            <a:r>
              <a:rPr lang="en-GB" sz="4200" dirty="0"/>
              <a:t>components</a:t>
            </a:r>
          </a:p>
        </p:txBody>
      </p:sp>
      <p:sp>
        <p:nvSpPr>
          <p:cNvPr id="90187" name="Text Box 75"/>
          <p:cNvSpPr txBox="1">
            <a:spLocks noChangeArrowheads="1"/>
          </p:cNvSpPr>
          <p:nvPr/>
        </p:nvSpPr>
        <p:spPr bwMode="auto">
          <a:xfrm>
            <a:off x="3781425" y="3143250"/>
            <a:ext cx="2735263" cy="10064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>
              <a:defRPr/>
            </a:pP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Resource manager,</a:t>
            </a:r>
          </a:p>
          <a:p>
            <a:pPr>
              <a:defRPr/>
            </a:pP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scheduling engine</a:t>
            </a:r>
            <a:endParaRPr lang="en-GB" b="1" dirty="0">
              <a:solidFill>
                <a:schemeClr val="bg1"/>
              </a:solidFill>
              <a:latin typeface="Georgia" pitchFamily="18" charset="0"/>
              <a:cs typeface="Arial" charset="0"/>
            </a:endParaRPr>
          </a:p>
          <a:p>
            <a:pPr>
              <a:defRPr/>
            </a:pP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(</a:t>
            </a:r>
            <a:r>
              <a:rPr lang="en-GB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Slurm</a:t>
            </a: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)</a:t>
            </a:r>
            <a:endParaRPr lang="en-GB" b="1" dirty="0">
              <a:solidFill>
                <a:schemeClr val="bg1"/>
              </a:solidFill>
              <a:latin typeface="Georgia" pitchFamily="18" charset="0"/>
              <a:cs typeface="Arial" charset="0"/>
            </a:endParaRPr>
          </a:p>
        </p:txBody>
      </p:sp>
      <p:sp>
        <p:nvSpPr>
          <p:cNvPr id="90186" name="Text Box 74"/>
          <p:cNvSpPr txBox="1">
            <a:spLocks noChangeArrowheads="1"/>
          </p:cNvSpPr>
          <p:nvPr/>
        </p:nvSpPr>
        <p:spPr bwMode="auto">
          <a:xfrm>
            <a:off x="142875" y="1685925"/>
            <a:ext cx="2268538" cy="13112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algn="l" eaLnBrk="1" hangingPunct="1">
              <a:defRPr/>
            </a:pP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3 login nodes:</a:t>
            </a:r>
          </a:p>
          <a:p>
            <a:pPr algn="l">
              <a:defRPr/>
            </a:pP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iridis5_a</a:t>
            </a:r>
            <a:endParaRPr lang="en-GB" b="1" dirty="0">
              <a:solidFill>
                <a:schemeClr val="bg1"/>
              </a:solidFill>
              <a:latin typeface="Georgia" pitchFamily="18" charset="0"/>
              <a:cs typeface="Arial" charset="0"/>
            </a:endParaRPr>
          </a:p>
          <a:p>
            <a:pPr algn="l">
              <a:defRPr/>
            </a:pP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iridis5_b</a:t>
            </a:r>
            <a:endParaRPr lang="en-GB" b="1" dirty="0">
              <a:solidFill>
                <a:schemeClr val="bg1"/>
              </a:solidFill>
              <a:latin typeface="Georgia" pitchFamily="18" charset="0"/>
              <a:cs typeface="Arial" charset="0"/>
            </a:endParaRPr>
          </a:p>
          <a:p>
            <a:pPr algn="l">
              <a:defRPr/>
            </a:pP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iridis5_c</a:t>
            </a:r>
            <a:endParaRPr lang="en-GB" b="1" dirty="0">
              <a:solidFill>
                <a:schemeClr val="bg1"/>
              </a:solidFill>
              <a:latin typeface="Georgia" pitchFamily="18" charset="0"/>
              <a:cs typeface="Arial" charset="0"/>
            </a:endParaRPr>
          </a:p>
        </p:txBody>
      </p:sp>
      <p:grpSp>
        <p:nvGrpSpPr>
          <p:cNvPr id="10248" name="Group 43"/>
          <p:cNvGrpSpPr>
            <a:grpSpLocks/>
          </p:cNvGrpSpPr>
          <p:nvPr/>
        </p:nvGrpSpPr>
        <p:grpSpPr bwMode="auto">
          <a:xfrm>
            <a:off x="1331913" y="2060575"/>
            <a:ext cx="2676525" cy="1966913"/>
            <a:chOff x="930" y="1117"/>
            <a:chExt cx="1686" cy="1239"/>
          </a:xfrm>
        </p:grpSpPr>
        <p:pic>
          <p:nvPicPr>
            <p:cNvPr id="10283" name="Picture 23" descr="MC90043156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" y="1117"/>
              <a:ext cx="961" cy="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4" name="Picture 24" descr="MC90043156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" y="1253"/>
              <a:ext cx="961" cy="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5" name="Picture 25" descr="MC90043156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5" y="1389"/>
              <a:ext cx="961" cy="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153" name="Group 41"/>
          <p:cNvGrpSpPr>
            <a:grpSpLocks/>
          </p:cNvGrpSpPr>
          <p:nvPr/>
        </p:nvGrpSpPr>
        <p:grpSpPr bwMode="auto">
          <a:xfrm>
            <a:off x="3895725" y="4797425"/>
            <a:ext cx="2405063" cy="1252538"/>
            <a:chOff x="2712" y="3172"/>
            <a:chExt cx="1515" cy="789"/>
          </a:xfrm>
        </p:grpSpPr>
        <p:pic>
          <p:nvPicPr>
            <p:cNvPr id="10279" name="Picture 37" descr="MC90043388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" y="3172"/>
              <a:ext cx="712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0" name="Picture 38" descr="MC90043388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" y="3249"/>
              <a:ext cx="712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1" name="Picture 39" descr="MC90043388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3172"/>
              <a:ext cx="712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2" name="Picture 40" descr="MC90043388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" y="3249"/>
              <a:ext cx="712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50" name="Group 56"/>
          <p:cNvGrpSpPr>
            <a:grpSpLocks/>
          </p:cNvGrpSpPr>
          <p:nvPr/>
        </p:nvGrpSpPr>
        <p:grpSpPr bwMode="auto">
          <a:xfrm>
            <a:off x="36513" y="2709863"/>
            <a:ext cx="3240087" cy="3455987"/>
            <a:chOff x="23" y="1707"/>
            <a:chExt cx="2041" cy="2177"/>
          </a:xfrm>
        </p:grpSpPr>
        <p:sp>
          <p:nvSpPr>
            <p:cNvPr id="10273" name="Line 48"/>
            <p:cNvSpPr>
              <a:spLocks noChangeShapeType="1"/>
            </p:cNvSpPr>
            <p:nvPr/>
          </p:nvSpPr>
          <p:spPr bwMode="auto">
            <a:xfrm flipV="1">
              <a:off x="1474" y="2070"/>
              <a:ext cx="590" cy="1043"/>
            </a:xfrm>
            <a:prstGeom prst="line">
              <a:avLst/>
            </a:prstGeom>
            <a:noFill/>
            <a:ln w="95250">
              <a:solidFill>
                <a:srgbClr val="CC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4" name="Line 47"/>
            <p:cNvSpPr>
              <a:spLocks noChangeShapeType="1"/>
            </p:cNvSpPr>
            <p:nvPr/>
          </p:nvSpPr>
          <p:spPr bwMode="auto">
            <a:xfrm flipV="1">
              <a:off x="975" y="1889"/>
              <a:ext cx="590" cy="1043"/>
            </a:xfrm>
            <a:prstGeom prst="line">
              <a:avLst/>
            </a:prstGeom>
            <a:noFill/>
            <a:ln w="95250">
              <a:solidFill>
                <a:srgbClr val="A95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0275" name="Picture 29" descr="MC9004339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" y="2206"/>
              <a:ext cx="903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6" name="Picture 27" descr="MC90043394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" y="2614"/>
              <a:ext cx="907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7" name="Picture 28" descr="MC90043394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3067"/>
              <a:ext cx="817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8" name="Line 44"/>
            <p:cNvSpPr>
              <a:spLocks noChangeShapeType="1"/>
            </p:cNvSpPr>
            <p:nvPr/>
          </p:nvSpPr>
          <p:spPr bwMode="auto">
            <a:xfrm flipV="1">
              <a:off x="522" y="1707"/>
              <a:ext cx="590" cy="1043"/>
            </a:xfrm>
            <a:prstGeom prst="line">
              <a:avLst/>
            </a:prstGeom>
            <a:noFill/>
            <a:ln w="95250">
              <a:solidFill>
                <a:srgbClr val="6666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90162" name="Picture 50" descr="MC90028703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268413"/>
            <a:ext cx="1998663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67" name="AutoShape 55"/>
          <p:cNvSpPr>
            <a:spLocks noChangeArrowheads="1"/>
          </p:cNvSpPr>
          <p:nvPr/>
        </p:nvSpPr>
        <p:spPr bwMode="auto">
          <a:xfrm rot="1275634">
            <a:off x="2790825" y="1257300"/>
            <a:ext cx="1368425" cy="12239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031 h 21600"/>
              <a:gd name="T14" fmla="*/ 18759 w 21600"/>
              <a:gd name="T15" fmla="*/ 812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3167" y="0"/>
                </a:lnTo>
                <a:lnTo>
                  <a:pt x="13167" y="4031"/>
                </a:lnTo>
                <a:lnTo>
                  <a:pt x="12427" y="4031"/>
                </a:lnTo>
                <a:cubicBezTo>
                  <a:pt x="5564" y="4031"/>
                  <a:pt x="0" y="7670"/>
                  <a:pt x="0" y="12158"/>
                </a:cubicBezTo>
                <a:lnTo>
                  <a:pt x="0" y="21600"/>
                </a:lnTo>
                <a:lnTo>
                  <a:pt x="4187" y="21600"/>
                </a:lnTo>
                <a:lnTo>
                  <a:pt x="4187" y="12158"/>
                </a:lnTo>
                <a:cubicBezTo>
                  <a:pt x="4187" y="9932"/>
                  <a:pt x="7876" y="8127"/>
                  <a:pt x="12427" y="8127"/>
                </a:cubicBezTo>
                <a:lnTo>
                  <a:pt x="13167" y="8127"/>
                </a:lnTo>
                <a:lnTo>
                  <a:pt x="13167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CECFF"/>
          </a:solidFill>
          <a:ln w="2857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0182" name="AutoShape 70"/>
          <p:cNvSpPr>
            <a:spLocks noChangeArrowheads="1"/>
          </p:cNvSpPr>
          <p:nvPr/>
        </p:nvSpPr>
        <p:spPr bwMode="auto">
          <a:xfrm rot="-2519256">
            <a:off x="3463925" y="3652838"/>
            <a:ext cx="381000" cy="1414462"/>
          </a:xfrm>
          <a:prstGeom prst="upDownArrow">
            <a:avLst>
              <a:gd name="adj1" fmla="val 50000"/>
              <a:gd name="adj2" fmla="val 74250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90183" name="AutoShape 71"/>
          <p:cNvSpPr>
            <a:spLocks noChangeArrowheads="1"/>
          </p:cNvSpPr>
          <p:nvPr/>
        </p:nvSpPr>
        <p:spPr bwMode="auto">
          <a:xfrm rot="2556517">
            <a:off x="6372225" y="3743325"/>
            <a:ext cx="381000" cy="1414463"/>
          </a:xfrm>
          <a:prstGeom prst="upDownArrow">
            <a:avLst>
              <a:gd name="adj1" fmla="val 50000"/>
              <a:gd name="adj2" fmla="val 74250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grpSp>
        <p:nvGrpSpPr>
          <p:cNvPr id="90192" name="Group 80"/>
          <p:cNvGrpSpPr>
            <a:grpSpLocks/>
          </p:cNvGrpSpPr>
          <p:nvPr/>
        </p:nvGrpSpPr>
        <p:grpSpPr bwMode="auto">
          <a:xfrm>
            <a:off x="6516688" y="1368427"/>
            <a:ext cx="2794000" cy="3198814"/>
            <a:chOff x="4105" y="862"/>
            <a:chExt cx="1760" cy="2015"/>
          </a:xfrm>
        </p:grpSpPr>
        <p:pic>
          <p:nvPicPr>
            <p:cNvPr id="10265" name="Picture 30" descr="MC90043484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" y="1117"/>
              <a:ext cx="108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6" name="Picture 31" descr="MC90043484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" y="1253"/>
              <a:ext cx="108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7" name="Picture 32" descr="MC90043484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1389"/>
              <a:ext cx="108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8" name="Picture 33" descr="MC90043484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3" y="1525"/>
              <a:ext cx="108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9" name="Picture 34" descr="MC90043484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" y="1661"/>
              <a:ext cx="108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0" name="Picture 35" descr="MC90043484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" y="1797"/>
              <a:ext cx="1080" cy="1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1" name="Text Box 72"/>
            <p:cNvSpPr txBox="1">
              <a:spLocks noChangeArrowheads="1"/>
            </p:cNvSpPr>
            <p:nvPr/>
          </p:nvSpPr>
          <p:spPr bwMode="auto">
            <a:xfrm rot="2783831">
              <a:off x="4772" y="1320"/>
              <a:ext cx="115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algn="l" eaLnBrk="1" hangingPunct="1"/>
              <a:r>
                <a:rPr lang="en-GB" sz="1800" b="1" dirty="0">
                  <a:solidFill>
                    <a:srgbClr val="CC0099"/>
                  </a:solidFill>
                  <a:latin typeface="Arial" charset="0"/>
                </a:rPr>
                <a:t>FDR </a:t>
              </a:r>
              <a:r>
                <a:rPr lang="en-GB" sz="1800" b="1" dirty="0" err="1">
                  <a:solidFill>
                    <a:srgbClr val="CC0099"/>
                  </a:solidFill>
                  <a:latin typeface="Arial" charset="0"/>
                </a:rPr>
                <a:t>infiniband</a:t>
              </a:r>
              <a:endParaRPr lang="en-GB" sz="1800" b="1" dirty="0">
                <a:solidFill>
                  <a:srgbClr val="CC0099"/>
                </a:solidFill>
                <a:latin typeface="Arial" charset="0"/>
              </a:endParaRPr>
            </a:p>
          </p:txBody>
        </p:sp>
        <p:sp>
          <p:nvSpPr>
            <p:cNvPr id="10272" name="Line 73"/>
            <p:cNvSpPr>
              <a:spLocks noChangeShapeType="1"/>
            </p:cNvSpPr>
            <p:nvPr/>
          </p:nvSpPr>
          <p:spPr bwMode="auto">
            <a:xfrm>
              <a:off x="4830" y="1117"/>
              <a:ext cx="817" cy="862"/>
            </a:xfrm>
            <a:prstGeom prst="line">
              <a:avLst/>
            </a:prstGeom>
            <a:noFill/>
            <a:ln w="38100" cmpd="dbl">
              <a:solidFill>
                <a:srgbClr val="CC0099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0188" name="Text Box 76"/>
          <p:cNvSpPr txBox="1">
            <a:spLocks noChangeArrowheads="1"/>
          </p:cNvSpPr>
          <p:nvPr/>
        </p:nvSpPr>
        <p:spPr bwMode="auto">
          <a:xfrm>
            <a:off x="6461126" y="5050175"/>
            <a:ext cx="2376487" cy="40011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>
              <a:defRPr/>
            </a:pP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2.2 Petabytes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0189" name="Text Box 77"/>
          <p:cNvSpPr txBox="1">
            <a:spLocks noChangeArrowheads="1"/>
          </p:cNvSpPr>
          <p:nvPr/>
        </p:nvSpPr>
        <p:spPr bwMode="auto">
          <a:xfrm>
            <a:off x="6229350" y="920914"/>
            <a:ext cx="2735263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>
              <a:defRPr/>
            </a:pPr>
            <a:r>
              <a:rPr lang="en-GB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~ 500 compute </a:t>
            </a: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itchFamily="18" charset="0"/>
                <a:cs typeface="Arial" charset="0"/>
              </a:rPr>
              <a:t>nodes</a:t>
            </a:r>
          </a:p>
        </p:txBody>
      </p:sp>
      <p:grpSp>
        <p:nvGrpSpPr>
          <p:cNvPr id="90190" name="Group 78"/>
          <p:cNvGrpSpPr>
            <a:grpSpLocks/>
          </p:cNvGrpSpPr>
          <p:nvPr/>
        </p:nvGrpSpPr>
        <p:grpSpPr bwMode="auto">
          <a:xfrm>
            <a:off x="5508625" y="2133600"/>
            <a:ext cx="2374900" cy="1582738"/>
            <a:chOff x="3470" y="1344"/>
            <a:chExt cx="1496" cy="997"/>
          </a:xfrm>
        </p:grpSpPr>
        <p:sp>
          <p:nvSpPr>
            <p:cNvPr id="10259" name="Line 63"/>
            <p:cNvSpPr>
              <a:spLocks noChangeShapeType="1"/>
            </p:cNvSpPr>
            <p:nvPr/>
          </p:nvSpPr>
          <p:spPr bwMode="auto">
            <a:xfrm>
              <a:off x="3470" y="1344"/>
              <a:ext cx="816" cy="317"/>
            </a:xfrm>
            <a:prstGeom prst="line">
              <a:avLst/>
            </a:prstGeom>
            <a:noFill/>
            <a:ln w="76200">
              <a:solidFill>
                <a:srgbClr val="00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0" name="Line 64"/>
            <p:cNvSpPr>
              <a:spLocks noChangeShapeType="1"/>
            </p:cNvSpPr>
            <p:nvPr/>
          </p:nvSpPr>
          <p:spPr bwMode="auto">
            <a:xfrm>
              <a:off x="3606" y="1480"/>
              <a:ext cx="816" cy="317"/>
            </a:xfrm>
            <a:prstGeom prst="line">
              <a:avLst/>
            </a:prstGeom>
            <a:noFill/>
            <a:ln w="76200">
              <a:solidFill>
                <a:srgbClr val="3333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1" name="Line 65"/>
            <p:cNvSpPr>
              <a:spLocks noChangeShapeType="1"/>
            </p:cNvSpPr>
            <p:nvPr/>
          </p:nvSpPr>
          <p:spPr bwMode="auto">
            <a:xfrm>
              <a:off x="3742" y="1616"/>
              <a:ext cx="816" cy="317"/>
            </a:xfrm>
            <a:prstGeom prst="line">
              <a:avLst/>
            </a:prstGeom>
            <a:noFill/>
            <a:ln w="76200">
              <a:solidFill>
                <a:srgbClr val="3366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2" name="Line 66"/>
            <p:cNvSpPr>
              <a:spLocks noChangeShapeType="1"/>
            </p:cNvSpPr>
            <p:nvPr/>
          </p:nvSpPr>
          <p:spPr bwMode="auto">
            <a:xfrm>
              <a:off x="3878" y="1752"/>
              <a:ext cx="816" cy="317"/>
            </a:xfrm>
            <a:prstGeom prst="line">
              <a:avLst/>
            </a:prstGeom>
            <a:noFill/>
            <a:ln w="76200">
              <a:solidFill>
                <a:srgbClr val="0066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3" name="Line 67"/>
            <p:cNvSpPr>
              <a:spLocks noChangeShapeType="1"/>
            </p:cNvSpPr>
            <p:nvPr/>
          </p:nvSpPr>
          <p:spPr bwMode="auto">
            <a:xfrm>
              <a:off x="4014" y="1888"/>
              <a:ext cx="816" cy="317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4" name="Line 68"/>
            <p:cNvSpPr>
              <a:spLocks noChangeShapeType="1"/>
            </p:cNvSpPr>
            <p:nvPr/>
          </p:nvSpPr>
          <p:spPr bwMode="auto">
            <a:xfrm>
              <a:off x="4150" y="2024"/>
              <a:ext cx="816" cy="317"/>
            </a:xfrm>
            <a:prstGeom prst="line">
              <a:avLst/>
            </a:prstGeom>
            <a:noFill/>
            <a:ln w="76200">
              <a:solidFill>
                <a:srgbClr val="6666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E5E8D6-8748-47A6-8DCC-F55B4E6EF4D9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0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0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0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0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0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90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0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0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0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0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90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0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1000"/>
                                        <p:tgtEl>
                                          <p:spTgt spid="90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0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0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0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0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0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87" grpId="0" animBg="1"/>
      <p:bldP spid="90186" grpId="0" animBg="1"/>
      <p:bldP spid="90167" grpId="0" animBg="1"/>
      <p:bldP spid="90182" grpId="0" animBg="1"/>
      <p:bldP spid="90183" grpId="0" animBg="1"/>
      <p:bldP spid="90188" grpId="0" animBg="1"/>
      <p:bldP spid="901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60451" y="194813"/>
            <a:ext cx="6174499" cy="1081468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Cluster component - admin prospective</a:t>
            </a:r>
            <a:endParaRPr dirty="0"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51" y="2250901"/>
            <a:ext cx="1047025" cy="10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600" y="2746075"/>
            <a:ext cx="1236076" cy="123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1876" y="4325350"/>
            <a:ext cx="1236075" cy="132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2751" y="3366464"/>
            <a:ext cx="1166251" cy="116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4950" y="1768325"/>
            <a:ext cx="1457650" cy="14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7850" y="3231188"/>
            <a:ext cx="1775350" cy="8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228" y="4362780"/>
            <a:ext cx="1166250" cy="12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7950" y="4404675"/>
            <a:ext cx="1166250" cy="125004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530600" y="3665675"/>
            <a:ext cx="1350648" cy="104706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 dirty="0"/>
              <a:t>Uni network</a:t>
            </a:r>
            <a:endParaRPr sz="1400" dirty="0"/>
          </a:p>
        </p:txBody>
      </p:sp>
      <p:cxnSp>
        <p:nvCxnSpPr>
          <p:cNvPr id="127" name="Shape 127"/>
          <p:cNvCxnSpPr>
            <a:stCxn id="118" idx="2"/>
          </p:cNvCxnSpPr>
          <p:nvPr/>
        </p:nvCxnSpPr>
        <p:spPr>
          <a:xfrm>
            <a:off x="783962" y="3297925"/>
            <a:ext cx="350700" cy="3945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228" y="4362780"/>
            <a:ext cx="1166250" cy="1250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Shape 129"/>
          <p:cNvCxnSpPr/>
          <p:nvPr/>
        </p:nvCxnSpPr>
        <p:spPr>
          <a:xfrm rot="10800000" flipH="1">
            <a:off x="1696500" y="3061575"/>
            <a:ext cx="853500" cy="646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/>
          <p:cNvCxnSpPr/>
          <p:nvPr/>
        </p:nvCxnSpPr>
        <p:spPr>
          <a:xfrm rot="10800000" flipH="1">
            <a:off x="1696500" y="3442575"/>
            <a:ext cx="853500" cy="646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/>
          <p:cNvCxnSpPr/>
          <p:nvPr/>
        </p:nvCxnSpPr>
        <p:spPr>
          <a:xfrm rot="10800000" flipH="1">
            <a:off x="1696500" y="3747375"/>
            <a:ext cx="853500" cy="646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Shape 132"/>
          <p:cNvCxnSpPr/>
          <p:nvPr/>
        </p:nvCxnSpPr>
        <p:spPr>
          <a:xfrm>
            <a:off x="3490225" y="3102675"/>
            <a:ext cx="921000" cy="3831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Shape 133"/>
          <p:cNvCxnSpPr>
            <a:endCxn id="123" idx="1"/>
          </p:cNvCxnSpPr>
          <p:nvPr/>
        </p:nvCxnSpPr>
        <p:spPr>
          <a:xfrm>
            <a:off x="3376350" y="3342500"/>
            <a:ext cx="991500" cy="3267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Shape 134"/>
          <p:cNvCxnSpPr/>
          <p:nvPr/>
        </p:nvCxnSpPr>
        <p:spPr>
          <a:xfrm>
            <a:off x="3511850" y="3707775"/>
            <a:ext cx="853800" cy="1188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Shape 135"/>
          <p:cNvCxnSpPr/>
          <p:nvPr/>
        </p:nvCxnSpPr>
        <p:spPr>
          <a:xfrm rot="10800000" flipH="1">
            <a:off x="3619900" y="3945475"/>
            <a:ext cx="918600" cy="4863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Shape 136"/>
          <p:cNvCxnSpPr/>
          <p:nvPr/>
        </p:nvCxnSpPr>
        <p:spPr>
          <a:xfrm rot="10800000" flipH="1">
            <a:off x="4611075" y="3945625"/>
            <a:ext cx="337800" cy="5871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/>
          <p:cNvCxnSpPr/>
          <p:nvPr/>
        </p:nvCxnSpPr>
        <p:spPr>
          <a:xfrm rot="10800000">
            <a:off x="5597475" y="3924025"/>
            <a:ext cx="156600" cy="6087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/>
          <p:cNvCxnSpPr/>
          <p:nvPr/>
        </p:nvCxnSpPr>
        <p:spPr>
          <a:xfrm rot="10800000">
            <a:off x="5943075" y="3924025"/>
            <a:ext cx="877800" cy="5325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Shape 139"/>
          <p:cNvCxnSpPr/>
          <p:nvPr/>
        </p:nvCxnSpPr>
        <p:spPr>
          <a:xfrm rot="10800000">
            <a:off x="6095550" y="3466825"/>
            <a:ext cx="1608900" cy="132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Shape 140"/>
          <p:cNvCxnSpPr/>
          <p:nvPr/>
        </p:nvCxnSpPr>
        <p:spPr>
          <a:xfrm rot="10800000">
            <a:off x="6095550" y="3619225"/>
            <a:ext cx="1608900" cy="132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Shape 141"/>
          <p:cNvCxnSpPr/>
          <p:nvPr/>
        </p:nvCxnSpPr>
        <p:spPr>
          <a:xfrm rot="10800000">
            <a:off x="6095550" y="3771625"/>
            <a:ext cx="1608900" cy="1329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Shape 142"/>
          <p:cNvCxnSpPr/>
          <p:nvPr/>
        </p:nvCxnSpPr>
        <p:spPr>
          <a:xfrm flipH="1">
            <a:off x="5255575" y="2725025"/>
            <a:ext cx="1357500" cy="5823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Shape 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8925" y="1608675"/>
            <a:ext cx="1457650" cy="14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3577950" y="2000500"/>
            <a:ext cx="1988100" cy="486300"/>
          </a:xfrm>
          <a:prstGeom prst="wedgeRectCallout">
            <a:avLst>
              <a:gd name="adj1" fmla="val 14679"/>
              <a:gd name="adj2" fmla="val 21219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 dirty="0"/>
              <a:t>High speed switches connect everything</a:t>
            </a:r>
            <a:endParaRPr sz="1400" dirty="0"/>
          </a:p>
        </p:txBody>
      </p:sp>
      <p:sp>
        <p:nvSpPr>
          <p:cNvPr id="145" name="Shape 145"/>
          <p:cNvSpPr/>
          <p:nvPr/>
        </p:nvSpPr>
        <p:spPr>
          <a:xfrm>
            <a:off x="6930750" y="1086100"/>
            <a:ext cx="1988100" cy="486300"/>
          </a:xfrm>
          <a:prstGeom prst="wedgeRectCallout">
            <a:avLst>
              <a:gd name="adj1" fmla="val 14679"/>
              <a:gd name="adj2" fmla="val 21219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 dirty="0"/>
              <a:t>High speed storage (and servers)</a:t>
            </a:r>
            <a:endParaRPr sz="1400" dirty="0"/>
          </a:p>
        </p:txBody>
      </p:sp>
      <p:sp>
        <p:nvSpPr>
          <p:cNvPr id="146" name="Shape 146"/>
          <p:cNvSpPr/>
          <p:nvPr/>
        </p:nvSpPr>
        <p:spPr>
          <a:xfrm>
            <a:off x="783950" y="5323520"/>
            <a:ext cx="1509000" cy="326700"/>
          </a:xfrm>
          <a:prstGeom prst="wedgeRectCallout">
            <a:avLst>
              <a:gd name="adj1" fmla="val 91390"/>
              <a:gd name="adj2" fmla="val -19396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200" dirty="0"/>
              <a:t>Compute nodes</a:t>
            </a:r>
            <a:endParaRPr sz="1200" dirty="0"/>
          </a:p>
        </p:txBody>
      </p:sp>
      <p:sp>
        <p:nvSpPr>
          <p:cNvPr id="147" name="Shape 147"/>
          <p:cNvSpPr/>
          <p:nvPr/>
        </p:nvSpPr>
        <p:spPr>
          <a:xfrm>
            <a:off x="7610075" y="5247325"/>
            <a:ext cx="1350600" cy="532500"/>
          </a:xfrm>
          <a:prstGeom prst="wedgeRectCallout">
            <a:avLst>
              <a:gd name="adj1" fmla="val -4609"/>
              <a:gd name="adj2" fmla="val -18083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400" dirty="0"/>
              <a:t>management nodes</a:t>
            </a:r>
            <a:endParaRPr sz="1400" dirty="0"/>
          </a:p>
        </p:txBody>
      </p:sp>
      <p:sp>
        <p:nvSpPr>
          <p:cNvPr id="148" name="Shape 148"/>
          <p:cNvSpPr/>
          <p:nvPr/>
        </p:nvSpPr>
        <p:spPr>
          <a:xfrm>
            <a:off x="1688213" y="2076170"/>
            <a:ext cx="1509000" cy="326700"/>
          </a:xfrm>
          <a:prstGeom prst="wedgeRectCallout">
            <a:avLst>
              <a:gd name="adj1" fmla="val 33614"/>
              <a:gd name="adj2" fmla="val 20466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600" dirty="0"/>
              <a:t>Login nodes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932081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ON" val="5.0"/>
  <p:tag name="PERSONS" val="&lt;?xml version=&quot;1.0&quot; encoding=&quot;utf-8&quot;?&gt;&lt;ArrayOfPerson xmlns:xsi=&quot;http://www.w3.org/2001/XMLSchema-instance&quot; xmlns:xsd=&quot;http://www.w3.org/2001/XMLSchema&quot; /&gt;"/>
  <p:tag name="PRESGUID" val="f58b8890-547a-4dad-ae41-5a37860e41a9"/>
  <p:tag name="EDITION" val="Meetoo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Bars"/>
  <p:tag name="QUESTIONGUID" val="bc3f246d-1b35-4814-8db5-8cac0c392af0"/>
  <p:tag name="SHAPEDETAILS" val="&lt;?xml version=&quot;1.0&quot; encoding=&quot;utf-8&quot;?&gt;&lt;ShapeDetails xmlns:xsi=&quot;http://www.w3.org/2001/XMLSchema-instance&quot; xmlns:xsd=&quot;http://www.w3.org/2001/XMLSchema&quot;&gt;&lt;GUID&gt;a3ac9c52-bc4b-4ef0-84d6-61430619e28f&lt;/GUID&gt;&lt;Name /&gt;&lt;ScreenPosition&gt;BottomRight&lt;/ScreenPosition&gt;&lt;BorderThickness&gt;10&lt;/BorderThickness&gt;&lt;Top&gt;293.287079&lt;/Top&gt;&lt;Left&gt;69.29866&lt;/Left&gt;&lt;Height&gt;24.49622&lt;/Height&gt;&lt;Width&gt;574.2082&lt;/Width&gt;&lt;/ShapeDetails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bc3f246d-1b35-4814-8db5-8cac0c392af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bc3f246d-1b35-4814-8db5-8cac0c392af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CKWIDTH" val="&lt;?xml version=&quot;1.0&quot; encoding=&quot;utf-8&quot;?&gt;&lt;float&gt;0&lt;/float&gt;"/>
  <p:tag name="HASPERCENTTYPESHAPE" val="true"/>
  <p:tag name="SLIDETYPE" val="&lt;?xml version=&quot;1.0&quot; encoding=&quot;utf-8&quot;?&gt;&lt;SlideType&gt;Question&lt;/SlideType&gt;"/>
  <p:tag name="RESULTRENDERING" val="&lt;?xml version=&quot;1.0&quot; encoding=&quot;utf-8&quot;?&gt;&lt;DataRendering xmlns:xsi=&quot;http://www.w3.org/2001/XMLSchema-instance&quot; xmlns:xsd=&quot;http://www.w3.org/2001/XMLSchema&quot;&gt;&lt;GUID&gt;a894ea32-53a7-4685-9180-f81b6aa3c82f&lt;/GUID&gt;&lt;Name /&gt;&lt;ShowAverage&gt;false&lt;/ShowAverage&gt;&lt;DisplayType&gt;Bars&lt;/DisplayType&gt;&lt;DisplayNumbersAs&gt;Percentages&lt;/DisplayNumbersAs&gt;&lt;DecimalPlaces&gt;0&lt;/DecimalPlaces&gt;&lt;ShowResultsAxis&gt;false&lt;/ShowResultsAxis&gt;&lt;ShowRangeAxis&gt;true&lt;/ShowRangeAxis&gt;&lt;ShowTotal&gt;true&lt;/ShowTotal&gt;&lt;ShowResults&gt;true&lt;/ShowResults&gt;&lt;CalculatePercentageAs&gt;PercentagesOfVoters&lt;/CalculatePercentageAs&gt;&lt;IsBreakdown&gt;false&lt;/IsBreakdown&gt;&lt;ShowOverall&gt;true&lt;/ShowOverall&gt;&lt;AdjustDecimalPlacesIfNecessary&gt;true&lt;/AdjustDecimalPlacesIfNecessary&gt;&lt;AddDecimalPlaceIfRequired&gt;true&lt;/AddDecimalPlaceIfRequired&gt;&lt;NumberOfChoicesToDisplay&gt;10&lt;/NumberOfChoicesToDisplay&gt;&lt;/DataRendering&gt;"/>
  <p:tag name="SOUNDOPTIONS" val="&lt;?xml version=&quot;1.0&quot; encoding=&quot;utf-8&quot;?&gt;&lt;SoundOptions xmlns:xsi=&quot;http://www.w3.org/2001/XMLSchema-instance&quot; xmlns:xsd=&quot;http://www.w3.org/2001/XMLSchema&quot;&gt;&lt;GUID&gt;ea3743da-2c07-47c6-8af4-4523173cde00&lt;/GUID&gt;&lt;Name /&gt;&lt;PlaySound&gt;false&lt;/PlaySound&gt;&lt;CountdownSoundTag&gt;SOUND516812080875483109497887998077119494887718969816161&lt;/CountdownSoundTag&gt;&lt;PlayTimesUpSound&gt;false&lt;/PlayTimesUpSound&gt;&lt;TimesUpSoundTag&gt;SOUND111526798997249761108910980117717199831168311485816161&lt;/TimesUpSoundTag&gt;&lt;Loop&gt;true&lt;/Loop&gt;&lt;/SoundOptions&gt;"/>
  <p:tag name="VOTENOWOPTIONS" val="&lt;?xml version=&quot;1.0&quot; encoding=&quot;utf-8&quot;?&gt;&lt;VoteNowOptions xmlns:xsi=&quot;http://www.w3.org/2001/XMLSchema-instance&quot; xmlns:xsd=&quot;http://www.w3.org/2001/XMLSchema&quot;&gt;&lt;GUID&gt;ed19b4ce-2fa4-4e26-bc2e-269457fce386&lt;/GUID&gt;&lt;HasVoteNow&gt;true&lt;/HasVoteNow&gt;&lt;TextSingleDigit&gt;POLL OPEN&lt;/TextSingleDigit&gt;&lt;TextMultiDigit&gt;Enter Number(s) and Press Send&lt;/TextMultiDigit&gt;&lt;TextTextVote&gt;Enter Text and Press Send&lt;/TextTextVote&gt;&lt;LocationSingleDigit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SingleDigit&gt;&lt;LocationMultiDigit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MultiDigit&gt;&lt;LocationTextVote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TextVote&gt;&lt;Shape&gt;msoShapeRectangle&lt;/Shape&gt;&lt;/VoteNowOptions&gt;"/>
  <p:tag name="SCORINGOPTIONS" val="&lt;?xml version=&quot;1.0&quot; encoding=&quot;utf-8&quot;?&gt;&lt;ScoringOptions xmlns:xsi=&quot;http://www.w3.org/2001/XMLSchema-instance&quot; xmlns:xsd=&quot;http://www.w3.org/2001/XMLSchema&quot;&gt;&lt;GUID&gt;8a9d612a-f92a-4108-80a0-7e8f838b4ddf&lt;/GUID&gt;&lt;Name /&gt;&lt;EnableScoring&gt;false&lt;/EnableScoring&gt;&lt;RevealAnswer&gt;true&lt;/RevealAnswer&gt;&lt;PointsForCorrectAnswer&gt;10&lt;/PointsForCorrectAnswer&gt;&lt;SpeedScoring&gt;false&lt;/SpeedScoring&gt;&lt;IsNumberOfCorrectAnswersShown&gt;false&lt;/IsNumberOfCorrectAnswersShown&gt;&lt;/ScoringOptions&gt;"/>
  <p:tag name="COUNTDOWNOPTIONS" val="&lt;?xml version=&quot;1.0&quot; encoding=&quot;utf-8&quot;?&gt;&lt;CountdownOptions xmlns:xsi=&quot;http://www.w3.org/2001/XMLSchema-instance&quot; xmlns:xsd=&quot;http://www.w3.org/2001/XMLSchema&quot;&gt;&lt;GUID&gt;dfa7ed90-c5bd-465d-a843-33c1fc03b293&lt;/GUID&gt;&lt;Name /&gt;&lt;HasCountdown&gt;false&lt;/HasCountdown&gt;&lt;DoesCountdownClosePoll&gt;false&lt;/DoesCountdownClosePoll&gt;&lt;Length&gt;10&lt;/Length&gt;&lt;Value&gt;10&lt;/Value&gt;&lt;CountdownType&gt;Analogue&lt;/CountdownType&gt;&lt;Location&gt;&lt;GUID&gt;00000000-0000-0000-0000-000000000000&lt;/GUID&gt;&lt;Name /&gt;&lt;ScreenPosition&gt;BottomRight&lt;/ScreenPosition&gt;&lt;BorderThickness&gt;10&lt;/BorderThickness&gt;&lt;Top&gt;0&lt;/Top&gt;&lt;Left&gt;0&lt;/Left&gt;&lt;Height&gt;35&lt;/Height&gt;&lt;Width&gt;50&lt;/Width&gt;&lt;/Location&gt;&lt;/CountdownOptions&gt;"/>
  <p:tag name="QUESTIONDEFINITION" val="&lt;?xml version=&quot;1.0&quot; encoding=&quot;utf-8&quot;?&gt;&lt;MultipleChoiceQuestion xmlns:xsi=&quot;http://www.w3.org/2001/XMLSchema-instance&quot; xmlns:xsd=&quot;http://www.w3.org/2001/XMLSchema&quot;&gt;&lt;GUID&gt;33f77fc7-bb6b-4b57-8ce3-e80c67bd1441&lt;/GUID&gt;&lt;Name /&gt;&lt;Text&gt;Starting from  /scratch/amanda, &#10;which of the following commands could Amanda use to navigate to her home directory, which is /home/amanda?&#10;&lt;/Text&gt;&lt;SubChoiceDefinitions&gt;&lt;SubChoiceDefinition&gt;&lt;Name&gt;1st Choice&lt;/Name&gt;&lt;SubChoiceSourceReferences /&gt;&lt;/SubChoiceDefinition&gt;&lt;SubChoiceDefinition&gt;&lt;Name&gt;2nd Choice&lt;/Name&gt;&lt;SubChoiceSourceReferences /&gt;&lt;/SubChoiceDefinition&gt;&lt;SubChoiceDefinition&gt;&lt;Name&gt;3rd Choice&lt;/Name&gt;&lt;SubChoiceSourceReferences /&gt;&lt;/SubChoiceDefinition&gt;&lt;SubChoiceDefinition&gt;&lt;Name&gt;4th Choice&lt;/Name&gt;&lt;SubChoiceSourceReferences /&gt;&lt;/SubChoiceDefinition&gt;&lt;SubChoiceDefinition&gt;&lt;Name&gt;5th Choice&lt;/Name&gt;&lt;SubChoiceSourceReferences /&gt;&lt;/SubChoiceDefinition&gt;&lt;SubChoiceDefinition&gt;&lt;Name&gt;6th Choice&lt;/Name&gt;&lt;SubChoiceSourceReferences /&gt;&lt;/SubChoiceDefinition&gt;&lt;/SubChoiceDefinitions&gt;&lt;SubText&gt;Vote for up to 6 choices&lt;/SubText&gt;&lt;IndividualWeightingText /&gt;&lt;QuestionType&gt;MultipleChoice&lt;/QuestionType&gt;&lt;Source&gt;Handsets&lt;/Source&gt;&lt;Choices&gt;&lt;Choice xsi:type=&quot;DiscreteChoice&quot;&gt;&lt;GUID&gt;c86e7356-0443-4554-88ee-5ee0e120a3f8&lt;/GUID&gt;&lt;Name /&gt;&lt;IsSelected&gt;true&lt;/IsSelected&gt;&lt;Description&gt;$ cd .&lt;/Description&gt;&lt;Key&gt;1&lt;/Key&gt;&lt;IsAnswer&gt;false&lt;/IsAnswer&gt;&lt;SubChoiceData&gt;&lt;SubChoices&gt;&lt;SubChoice&gt;&lt;NumVotes&gt;1&lt;/NumVotes&gt;&lt;PercentageOfVotesCast&gt;16.666666&lt;/PercentageOfVotesCast&gt;&lt;PercentageOfVotesCastAsString&gt;16.67%&lt;/PercentageOfVotesCastAsString&gt;&lt;PercentageOfVoters&gt;16.666666&lt;/PercentageOfVoters&gt;&lt;PercentageOfVotersAsString&gt;16.67%&lt;/PercentageOfVotersAsString&gt;&lt;/SubChoice&gt;&lt;/SubChoices&gt;&lt;/SubChoiceData&gt;&lt;Score&gt;0&lt;/Score&gt;&lt;ChoiceRankings /&gt;&lt;AnswerSequenceNo&gt;0&lt;/AnswerSequenceNo&gt;&lt;/Choice&gt;&lt;Choice xsi:type=&quot;DiscreteChoice&quot;&gt;&lt;GUID&gt;0b06c6d6-afa9-4341-8d6b-994c5de08f1a&lt;/GUID&gt;&lt;Name /&gt;&lt;IsSelected&gt;true&lt;/IsSelected&gt;&lt;Description&gt;$ cd /&lt;/Description&gt;&lt;Key&gt;2&lt;/Key&gt;&lt;IsAnswer&gt;false&lt;/IsAnswer&gt;&lt;SubChoiceData&gt;&lt;SubChoices&gt;&lt;SubChoice&gt;&lt;NumVotes&gt;0&lt;/NumVotes&gt;&lt;PercentageOfVotesCast&gt;0&lt;/PercentageOfVotesCast&gt;&lt;PercentageOfVotesCastAsString&gt;0%&lt;/PercentageOfVotesCastAsString&gt;&lt;PercentageOfVoters&gt;0&lt;/PercentageOfVoters&gt;&lt;PercentageOfVotersAsString&gt;0%&lt;/PercentageOfVotersAsString&gt;&lt;/SubChoice&gt;&lt;/SubChoices&gt;&lt;/SubChoiceData&gt;&lt;Score&gt;0&lt;/Score&gt;&lt;ChoiceRankings /&gt;&lt;AnswerSequenceNo&gt;0&lt;/AnswerSequenceNo&gt;&lt;/Choice&gt;&lt;Choice xsi:type=&quot;DiscreteChoice&quot;&gt;&lt;GUID&gt;771f03cc-5c7f-4f92-8eef-4d15b6785e60&lt;/GUID&gt;&lt;Name /&gt;&lt;IsSelected&gt;true&lt;/IsSelected&gt;&lt;Description&gt;$ cd /home/amanda&lt;/Description&gt;&lt;Key&gt;3&lt;/Key&gt;&lt;IsAnswer&gt;false&lt;/IsAnswer&gt;&lt;SubChoiceData&gt;&lt;SubChoices&gt;&lt;SubChoice&gt;&lt;NumVotes&gt;6&lt;/NumVotes&gt;&lt;PercentageOfVotesCast&gt;100&lt;/PercentageOfVotesCast&gt;&lt;PercentageOfVotesCastAsString&gt;100%&lt;/PercentageOfVotesCastAsString&gt;&lt;PercentageOfVoters&gt;100&lt;/PercentageOfVoters&gt;&lt;PercentageOfVotersAsString&gt;100%&lt;/PercentageOfVotersAsString&gt;&lt;/SubChoice&gt;&lt;/SubChoices&gt;&lt;/SubChoiceData&gt;&lt;Score&gt;0&lt;/Score&gt;&lt;ChoiceRankings /&gt;&lt;AnswerSequenceNo&gt;0&lt;/AnswerSequenceNo&gt;&lt;/Choice&gt;&lt;Choice xsi:type=&quot;DiscreteChoice&quot;&gt;&lt;GUID&gt;1a42f0dc-f411-4d20-9715-f5ca3a9cd535&lt;/GUID&gt;&lt;Name /&gt;&lt;IsSelected&gt;true&lt;/IsSelected&gt;&lt;Description&gt;$ cd ../..&lt;/Description&gt;&lt;Key&gt;4&lt;/Key&gt;&lt;IsAnswer&gt;false&lt;/IsAnswer&gt;&lt;SubChoiceData&gt;&lt;SubChoices&gt;&lt;SubChoice&gt;&lt;NumVotes&gt;0&lt;/NumVotes&gt;&lt;PercentageOfVotesCast&gt;0&lt;/PercentageOfVotesCast&gt;&lt;PercentageOfVotesCastAsString&gt;0%&lt;/PercentageOfVotesCastAsString&gt;&lt;PercentageOfVoters&gt;0&lt;/PercentageOfVoters&gt;&lt;PercentageOfVotersAsString&gt;0%&lt;/PercentageOfVotersAsString&gt;&lt;/SubChoice&gt;&lt;/SubChoices&gt;&lt;/SubChoiceData&gt;&lt;Score&gt;0&lt;/Score&gt;&lt;ChoiceRankings /&gt;&lt;AnswerSequenceNo&gt;0&lt;/AnswerSequenceNo&gt;&lt;/Choice&gt;&lt;Choice xsi:type=&quot;DiscreteChoice&quot;&gt;&lt;GUID&gt;33eb3fd5-69fb-40dc-8300-278afe5b1cd8&lt;/GUID&gt;&lt;Name /&gt;&lt;IsSelected&gt;true&lt;/IsSelected&gt;&lt;Description&gt;$ cd ~&lt;/Description&gt;&lt;Key&gt;5&lt;/Key&gt;&lt;IsAnswer&gt;false&lt;/IsAnswer&gt;&lt;SubChoiceData&gt;&lt;SubChoices&gt;&lt;SubChoice&gt;&lt;NumVotes&gt;5&lt;/NumVotes&gt;&lt;PercentageOfVotesCast&gt;83.333336&lt;/PercentageOfVotesCast&gt;&lt;PercentageOfVotesCastAsString&gt;83.33%&lt;/PercentageOfVotesCastAsString&gt;&lt;PercentageOfVoters&gt;83.333336&lt;/PercentageOfVoters&gt;&lt;PercentageOfVotersAsString&gt;83.33%&lt;/PercentageOfVotersAsString&gt;&lt;/SubChoice&gt;&lt;/SubChoices&gt;&lt;/SubChoiceData&gt;&lt;Score&gt;0&lt;/Score&gt;&lt;ChoiceRankings /&gt;&lt;AnswerSequenceNo&gt;0&lt;/AnswerSequenceNo&gt;&lt;/Choice&gt;&lt;Choice xsi:type=&quot;DiscreteChoice&quot;&gt;&lt;GUID&gt;f0b38249-855f-41df-817b-3a480f6dfbc2&lt;/GUID&gt;&lt;Name /&gt;&lt;IsSelected&gt;true&lt;/IsSelected&gt;&lt;Description&gt;$ cd home&lt;/Description&gt;&lt;Key&gt;6&lt;/Key&gt;&lt;IsAnswer&gt;false&lt;/IsAnswer&gt;&lt;SubChoiceData&gt;&lt;SubChoices&gt;&lt;SubChoice&gt;&lt;NumVotes&gt;0&lt;/NumVotes&gt;&lt;PercentageOfVotesCast&gt;0&lt;/PercentageOfVotesCast&gt;&lt;PercentageOfVotesCastAsString&gt;0%&lt;/PercentageOfVotesCastAsString&gt;&lt;PercentageOfVoters&gt;0&lt;/PercentageOfVoters&gt;&lt;PercentageOfVotersAsString&gt;0%&lt;/PercentageOfVotersAsString&gt;&lt;/SubChoice&gt;&lt;/SubChoices&gt;&lt;/SubChoiceData&gt;&lt;Score&gt;0&lt;/Score&gt;&lt;ChoiceRankings /&gt;&lt;AnswerSequenceNo&gt;0&lt;/AnswerSequenceNo&gt;&lt;/Choice&gt;&lt;/Choices&gt;&lt;HasData&gt;true&lt;/HasData&gt;&lt;MasterQuestionNumSubChoices&gt;0&lt;/MasterQuestionNumSubChoices&gt;&lt;TimeOpenMS&gt;132500&lt;/TimeOpenMS&gt;&lt;IsQuestionWeighted&gt;false&lt;/IsQuestionWeighted&gt;&lt;CorrectAnswerVotesNumber&gt;0&lt;/CorrectAnswerVotesNumber&gt;&lt;CorrectAnswerVotesPercent&gt;0&lt;/CorrectAnswerVotesPercent&gt;&lt;ReactorPollDetails&gt;&lt;MeetingId&gt;164979246&lt;/MeetingId&gt;&lt;SessionId&gt;14935&lt;/SessionId&gt;&lt;TenancyId&gt;6461&lt;/TenancyId&gt;&lt;LatestPollId&gt;18&lt;/LatestPollId&gt;&lt;/ReactorPollDetails&gt;&lt;Ranking&gt;false&lt;/Ranking&gt;&lt;MaxNumResponses&gt;6&lt;/MaxNumResponses&gt;&lt;MultipleChoiceSubTypeValue&gt;AnyOrder&lt;/MultipleChoiceSubTypeValue&gt;&lt;/MultipleChoiceQuestion&gt;"/>
  <p:tag name="RAWRESULTS" val="&lt;?xml version=&quot;1.0&quot; encoding=&quot;utf-8&quot;?&gt;&lt;ArrayOfResponse xmlns:xsi=&quot;http://www.w3.org/2001/XMLSchema-instance&quot; xmlns:xsd=&quot;http://www.w3.org/2001/XMLSchema&quot;&gt;&lt;Response&gt;&lt;Index&gt;0&lt;/Index&gt;&lt;SmartcardUID&gt;0&lt;/SmartcardUID&gt;&lt;Key&gt;KEY&lt;/Key&gt;&lt;Valid&gt;true&lt;/Valid&gt;&lt;TimeStamp&gt;0001-01-01T00:00:00&lt;/TimeStamp&gt;&lt;Value&gt;1&lt;/Value&gt;&lt;ValueAsPercentage&gt;16.666666&lt;/ValueAsPercentage&gt;&lt;ValueAsPercentageString&gt;16.67%&lt;/ValueAsPercentageString&gt;&lt;PersonId&gt;0&lt;/PersonId&gt;&lt;ResponseDelay&gt;0&lt;/ResponseDelay&gt;&lt;/Response&gt;&lt;Response&gt;&lt;Index&gt;1&lt;/Index&gt;&lt;SmartcardUID&gt;0&lt;/SmartcardUID&gt;&lt;Key&gt;KEY&lt;/Key&gt;&lt;Valid&gt;true&lt;/Valid&gt;&lt;TimeStamp&gt;0001-01-01T00:00:00&lt;/TimeStamp&gt;&lt;Value&gt;0&lt;/Value&gt;&lt;ValueAsPercentage&gt;0.000000&lt;/ValueAsPercentage&gt;&lt;ValueAsPercentageString&gt;0%&lt;/ValueAsPercentageString&gt;&lt;PersonId&gt;0&lt;/PersonId&gt;&lt;ResponseDelay&gt;0&lt;/ResponseDelay&gt;&lt;/Response&gt;&lt;Response&gt;&lt;Index&gt;2&lt;/Index&gt;&lt;SmartcardUID&gt;0&lt;/SmartcardUID&gt;&lt;Key&gt;KEY&lt;/Key&gt;&lt;Valid&gt;true&lt;/Valid&gt;&lt;TimeStamp&gt;0001-01-01T00:00:00&lt;/TimeStamp&gt;&lt;Value&gt;6&lt;/Value&gt;&lt;ValueAsPercentage&gt;100.000000&lt;/ValueAsPercentage&gt;&lt;ValueAsPercentageString&gt;100%&lt;/ValueAsPercentageString&gt;&lt;PersonId&gt;0&lt;/PersonId&gt;&lt;ResponseDelay&gt;0&lt;/ResponseDelay&gt;&lt;/Response&gt;&lt;Response&gt;&lt;Index&gt;3&lt;/Index&gt;&lt;SmartcardUID&gt;0&lt;/SmartcardUID&gt;&lt;Key&gt;KEY&lt;/Key&gt;&lt;Valid&gt;true&lt;/Valid&gt;&lt;TimeStamp&gt;0001-01-01T00:00:00&lt;/TimeStamp&gt;&lt;Value&gt;0&lt;/Value&gt;&lt;ValueAsPercentage&gt;0.000000&lt;/ValueAsPercentage&gt;&lt;ValueAsPercentageString&gt;0%&lt;/ValueAsPercentageString&gt;&lt;PersonId&gt;0&lt;/PersonId&gt;&lt;ResponseDelay&gt;0&lt;/ResponseDelay&gt;&lt;/Response&gt;&lt;Response&gt;&lt;Index&gt;4&lt;/Index&gt;&lt;SmartcardUID&gt;0&lt;/SmartcardUID&gt;&lt;Key&gt;KEY&lt;/Key&gt;&lt;Valid&gt;true&lt;/Valid&gt;&lt;TimeStamp&gt;0001-01-01T00:00:00&lt;/TimeStamp&gt;&lt;Value&gt;5&lt;/Value&gt;&lt;ValueAsPercentage&gt;83.333336&lt;/ValueAsPercentage&gt;&lt;ValueAsPercentageString&gt;83.33%&lt;/ValueAsPercentageString&gt;&lt;PersonId&gt;0&lt;/PersonId&gt;&lt;ResponseDelay&gt;0&lt;/ResponseDelay&gt;&lt;/Response&gt;&lt;Response&gt;&lt;Index&gt;5&lt;/Index&gt;&lt;SmartcardUID&gt;0&lt;/SmartcardUID&gt;&lt;Key&gt;KEY&lt;/Key&gt;&lt;Valid&gt;true&lt;/Valid&gt;&lt;TimeStamp&gt;0001-01-01T00:00:00&lt;/TimeStamp&gt;&lt;Value&gt;0&lt;/Value&gt;&lt;ValueAsPercentage&gt;0.000000&lt;/ValueAsPercentage&gt;&lt;ValueAsPercentageString&gt;0%&lt;/ValueAsPercentageString&gt;&lt;PersonId&gt;0&lt;/PersonId&gt;&lt;ResponseDelay&gt;0&lt;/ResponseDelay&gt;&lt;/Response&gt;&lt;/ArrayOfResponse&gt;"/>
  <p:tag name="LASTMODE" val="&lt;?xml version=&quot;1.0&quot; encoding=&quot;utf-8&quot;?&gt;&lt;int&gt;7&lt;/int&gt;"/>
  <p:tag name="SEQUENCECOUNT" val="&lt;?xml version=&quot;1.0&quot; encoding=&quot;utf-8&quot;?&gt;&lt;int&gt;97&lt;/int&gt;"/>
  <p:tag name="MEETOO" val="f58b8890-547a-4dad-ae41-5a37860e41a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QUESTIONGUID" val="33f77fc7-bb6b-4b57-8ce3-e80c67bd1441"/>
  <p:tag name="DESELECT" val="&lt;?xml version=&quot;1.0&quot; encoding=&quot;utf-8&quot;?&gt;&lt;ShapeEvent xmlns:xsi=&quot;http://www.w3.org/2001/XMLSchema-instance&quot; xmlns:xsd=&quot;http://www.w3.org/2001/XMLSchema&quot;&gt;&lt;Event&gt;SizePlaceholder&lt;/Event&gt;&lt;Arguments /&gt;&lt;/ShapeEvent&gt;"/>
  <p:tag name="SHAPEDETAILS" val="&lt;?xml version=&quot;1.0&quot; encoding=&quot;utf-8&quot;?&gt;&lt;ShapeDetails xmlns:xsi=&quot;http://www.w3.org/2001/XMLSchema-instance&quot; xmlns:xsd=&quot;http://www.w3.org/2001/XMLSchema&quot;&gt;&lt;GUID&gt;154fa0c7-16e0-46e3-ac90-91d8361476c8&lt;/GUID&gt;&lt;Name /&gt;&lt;ScreenPosition&gt;BottomRight&lt;/ScreenPosition&gt;&lt;BorderThickness&gt;10&lt;/BorderThickness&gt;&lt;Top&gt;186.052444&lt;/Top&gt;&lt;Left&gt;25.5&lt;/Left&gt;&lt;Height&gt;305.074554&lt;/Height&gt;&lt;Width&gt;649.035339&lt;/Width&gt;&lt;/ShapeDetails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33f77fc7-bb6b-4b57-8ce3-e80c67bd144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33f77fc7-bb6b-4b57-8ce3-e80c67bd144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33f77fc7-bb6b-4b57-8ce3-e80c67bd144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33f77fc7-bb6b-4b57-8ce3-e80c67bd144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Bars"/>
  <p:tag name="QUESTIONGUID" val="33f77fc7-bb6b-4b57-8ce3-e80c67bd1441"/>
  <p:tag name="SHAPEDETAILS" val="&lt;?xml version=&quot;1.0&quot; encoding=&quot;utf-8&quot;?&gt;&lt;ShapeDetails xmlns:xsi=&quot;http://www.w3.org/2001/XMLSchema-instance&quot; xmlns:xsd=&quot;http://www.w3.org/2001/XMLSchema&quot;&gt;&lt;GUID&gt;911c1557-8eca-43f7-a093-0fb0615203e9&lt;/GUID&gt;&lt;Name /&gt;&lt;ScreenPosition&gt;BottomRight&lt;/ScreenPosition&gt;&lt;BorderThickness&gt;10&lt;/BorderThickness&gt;&lt;Top&gt;235.379929&lt;/Top&gt;&lt;Left&gt;65.38575&lt;/Left&gt;&lt;Height&gt;19.7746449&lt;/Height&gt;&lt;Width&gt;569.0115&lt;/Width&gt;&lt;/ShapeDetails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CKWIDTH" val="&lt;?xml version=&quot;1.0&quot; encoding=&quot;utf-8&quot;?&gt;&lt;float&gt;0&lt;/float&gt;"/>
  <p:tag name="SLIDETYPE" val="&lt;?xml version=&quot;1.0&quot; encoding=&quot;utf-8&quot;?&gt;&lt;SlideType&gt;Question&lt;/SlideType&gt;"/>
  <p:tag name="RESULTRENDERING" val="&lt;?xml version=&quot;1.0&quot; encoding=&quot;utf-8&quot;?&gt;&lt;DataRendering xmlns:xsi=&quot;http://www.w3.org/2001/XMLSchema-instance&quot; xmlns:xsd=&quot;http://www.w3.org/2001/XMLSchema&quot;&gt;&lt;GUID&gt;3fe3622d-fe6b-4c64-abc4-1744749f1eed&lt;/GUID&gt;&lt;Name /&gt;&lt;ShowAverage&gt;false&lt;/ShowAverage&gt;&lt;DisplayType&gt;Bars&lt;/DisplayType&gt;&lt;DisplayNumbersAs&gt;Percentages&lt;/DisplayNumbersAs&gt;&lt;DecimalPlaces&gt;0&lt;/DecimalPlaces&gt;&lt;ShowResultsAxis&gt;false&lt;/ShowResultsAxis&gt;&lt;ShowRangeAxis&gt;true&lt;/ShowRangeAxis&gt;&lt;ShowTotal&gt;true&lt;/ShowTotal&gt;&lt;ShowResults&gt;true&lt;/ShowResults&gt;&lt;CalculatePercentageAs&gt;PercentagesOfVoters&lt;/CalculatePercentageAs&gt;&lt;IsBreakdown&gt;false&lt;/IsBreakdown&gt;&lt;ShowOverall&gt;true&lt;/ShowOverall&gt;&lt;AdjustDecimalPlacesIfNecessary&gt;true&lt;/AdjustDecimalPlacesIfNecessary&gt;&lt;AddDecimalPlaceIfRequired&gt;true&lt;/AddDecimalPlaceIfRequired&gt;&lt;NumberOfChoicesToDisplay&gt;10&lt;/NumberOfChoicesToDisplay&gt;&lt;/DataRendering&gt;"/>
  <p:tag name="SOUNDOPTIONS" val="&lt;?xml version=&quot;1.0&quot; encoding=&quot;utf-8&quot;?&gt;&lt;SoundOptions xmlns:xsi=&quot;http://www.w3.org/2001/XMLSchema-instance&quot; xmlns:xsd=&quot;http://www.w3.org/2001/XMLSchema&quot;&gt;&lt;GUID&gt;e27bf6bb-0395-4422-9743-9af80c6e1f0c&lt;/GUID&gt;&lt;Name /&gt;&lt;PlaySound&gt;false&lt;/PlaySound&gt;&lt;CountdownSoundTag&gt;SOUND516812080875483109497887998077119494887718969816161&lt;/CountdownSoundTag&gt;&lt;PlayTimesUpSound&gt;false&lt;/PlayTimesUpSound&gt;&lt;TimesUpSoundTag&gt;SOUND111526798997249761108910980117717199831168311485816161&lt;/TimesUpSoundTag&gt;&lt;Loop&gt;true&lt;/Loop&gt;&lt;/SoundOptions&gt;"/>
  <p:tag name="VOTENOWOPTIONS" val="&lt;?xml version=&quot;1.0&quot; encoding=&quot;utf-8&quot;?&gt;&lt;VoteNowOptions xmlns:xsi=&quot;http://www.w3.org/2001/XMLSchema-instance&quot; xmlns:xsd=&quot;http://www.w3.org/2001/XMLSchema&quot;&gt;&lt;GUID&gt;ed19b4ce-2fa4-4e26-bc2e-269457fce386&lt;/GUID&gt;&lt;HasVoteNow&gt;true&lt;/HasVoteNow&gt;&lt;TextSingleDigit&gt;POLL OPEN&lt;/TextSingleDigit&gt;&lt;TextMultiDigit&gt;Enter Number(s) and Press Send&lt;/TextMultiDigit&gt;&lt;TextTextVote&gt;Enter Text and Press Send&lt;/TextTextVote&gt;&lt;LocationSingleDigit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SingleDigit&gt;&lt;LocationMultiDigit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MultiDigit&gt;&lt;LocationTextVote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TextVote&gt;&lt;Shape&gt;msoShapeRectangle&lt;/Shape&gt;&lt;/VoteNowOptions&gt;"/>
  <p:tag name="COUNTDOWNOPTIONS" val="&lt;?xml version=&quot;1.0&quot; encoding=&quot;utf-8&quot;?&gt;&lt;CountdownOptions xmlns:xsi=&quot;http://www.w3.org/2001/XMLSchema-instance&quot; xmlns:xsd=&quot;http://www.w3.org/2001/XMLSchema&quot;&gt;&lt;GUID&gt;dfa7ed90-c5bd-465d-a843-33c1fc03b293&lt;/GUID&gt;&lt;Name /&gt;&lt;HasCountdown&gt;false&lt;/HasCountdown&gt;&lt;DoesCountdownClosePoll&gt;false&lt;/DoesCountdownClosePoll&gt;&lt;Length&gt;10&lt;/Length&gt;&lt;Value&gt;10&lt;/Value&gt;&lt;CountdownType&gt;Analogue&lt;/CountdownType&gt;&lt;Location&gt;&lt;GUID&gt;00000000-0000-0000-0000-000000000000&lt;/GUID&gt;&lt;Name /&gt;&lt;ScreenPosition&gt;BottomRight&lt;/ScreenPosition&gt;&lt;BorderThickness&gt;10&lt;/BorderThickness&gt;&lt;Top&gt;0&lt;/Top&gt;&lt;Left&gt;0&lt;/Left&gt;&lt;Height&gt;35&lt;/Height&gt;&lt;Width&gt;50&lt;/Width&gt;&lt;/Location&gt;&lt;/CountdownOptions&gt;"/>
  <p:tag name="SCORINGOPTIONS" val="&lt;?xml version=&quot;1.0&quot; encoding=&quot;utf-8&quot;?&gt;&lt;ScoringOptions xmlns:xsi=&quot;http://www.w3.org/2001/XMLSchema-instance&quot; xmlns:xsd=&quot;http://www.w3.org/2001/XMLSchema&quot;&gt;&lt;GUID&gt;8a9d612a-f92a-4108-80a0-7e8f838b4ddf&lt;/GUID&gt;&lt;Name /&gt;&lt;EnableScoring&gt;false&lt;/EnableScoring&gt;&lt;RevealAnswer&gt;true&lt;/RevealAnswer&gt;&lt;PointsForCorrectAnswer&gt;10&lt;/PointsForCorrectAnswer&gt;&lt;SpeedScoring&gt;false&lt;/SpeedScoring&gt;&lt;IsNumberOfCorrectAnswersShown&gt;false&lt;/IsNumberOfCorrectAnswersShown&gt;&lt;/ScoringOptions&gt;"/>
  <p:tag name="QUESTIONDEFINITION" val="&lt;?xml version=&quot;1.0&quot; encoding=&quot;utf-8&quot;?&gt;&lt;MultipleChoiceQuestion xmlns:xsi=&quot;http://www.w3.org/2001/XMLSchema-instance&quot; xmlns:xsd=&quot;http://www.w3.org/2001/XMLSchema&quot;&gt;&lt;GUID&gt;bc3f246d-1b35-4814-8db5-8cac0c392af0&lt;/GUID&gt;&lt;Name /&gt;&lt;Text&gt;Do you have any experience with CLI?&lt;/Text&gt;&lt;SubChoiceDefinitions&gt;&lt;SubChoiceDefinition&gt;&lt;Name&gt;_default&lt;/Name&gt;&lt;SubChoiceSourceReferences /&gt;&lt;/SubChoiceDefinition&gt;&lt;/SubChoiceDefinitions&gt;&lt;SubText /&gt;&lt;IndividualWeightingText /&gt;&lt;QuestionType&gt;MultipleChoice&lt;/QuestionType&gt;&lt;Source&gt;Handsets&lt;/Source&gt;&lt;Choices&gt;&lt;Choice xsi:type=&quot;DiscreteChoice&quot;&gt;&lt;GUID&gt;53497432-4ff0-4fb8-84eb-dfb3cf587d1b&lt;/GUID&gt;&lt;Name /&gt;&lt;IsSelected&gt;true&lt;/IsSelected&gt;&lt;Description&gt;YES&lt;/Description&gt;&lt;Key&gt;1&lt;/Key&gt;&lt;IsAnswer&gt;false&lt;/IsAnswer&gt;&lt;SubChoiceData&gt;&lt;SubChoices&gt;&lt;SubChoice&gt;&lt;NumVotes&gt;4&lt;/NumVotes&gt;&lt;PercentageOfVotesCast&gt;66.666664&lt;/PercentageOfVotesCast&gt;&lt;PercentageOfVotesCastAsString&gt;66.67%&lt;/PercentageOfVotesCastAsString&gt;&lt;PercentageOfVoters&gt;66.666664&lt;/PercentageOfVoters&gt;&lt;PercentageOfVotersAsString&gt;66.67%&lt;/PercentageOfVotersAsString&gt;&lt;/SubChoice&gt;&lt;/SubChoices&gt;&lt;/SubChoiceData&gt;&lt;Score&gt;0&lt;/Score&gt;&lt;ChoiceRankings /&gt;&lt;AnswerSequenceNo&gt;0&lt;/AnswerSequenceNo&gt;&lt;/Choice&gt;&lt;Choice xsi:type=&quot;DiscreteChoice&quot;&gt;&lt;GUID&gt;f2d1d136-8516-4e1f-bca8-a96e1f2b37d8&lt;/GUID&gt;&lt;Name /&gt;&lt;IsSelected&gt;true&lt;/IsSelected&gt;&lt;Description&gt;NO&lt;/Description&gt;&lt;Key&gt;2&lt;/Key&gt;&lt;IsAnswer&gt;false&lt;/IsAnswer&gt;&lt;SubChoiceData&gt;&lt;SubChoices&gt;&lt;SubChoice&gt;&lt;NumVotes&gt;2&lt;/NumVotes&gt;&lt;PercentageOfVotesCast&gt;33.333332&lt;/PercentageOfVotesCast&gt;&lt;PercentageOfVotesCastAsString&gt;33.33%&lt;/PercentageOfVotesCastAsString&gt;&lt;PercentageOfVoters&gt;33.333332&lt;/PercentageOfVoters&gt;&lt;PercentageOfVotersAsString&gt;33.33%&lt;/PercentageOfVotersAsString&gt;&lt;/SubChoice&gt;&lt;/SubChoices&gt;&lt;/SubChoiceData&gt;&lt;Score&gt;0&lt;/Score&gt;&lt;ChoiceRankings /&gt;&lt;AnswerSequenceNo&gt;0&lt;/AnswerSequenceNo&gt;&lt;/Choice&gt;&lt;Choice xsi:type=&quot;DiscreteChoice&quot;&gt;&lt;GUID&gt;98704d6a-4078-42f3-9cd0-e5d381ccf3de&lt;/GUID&gt;&lt;Name /&gt;&lt;IsSelected&gt;true&lt;/IsSelected&gt;&lt;Description&gt;DO NOT REMEMBER&lt;/Description&gt;&lt;Key&gt;3&lt;/Key&gt;&lt;IsAnswer&gt;false&lt;/IsAnswer&gt;&lt;SubChoiceData&gt;&lt;SubChoices&gt;&lt;SubChoice&gt;&lt;NumVotes&gt;0&lt;/NumVotes&gt;&lt;PercentageOfVotesCast&gt;0&lt;/PercentageOfVotesCast&gt;&lt;PercentageOfVotesCastAsString&gt;0%&lt;/PercentageOfVotesCastAsString&gt;&lt;PercentageOfVoters&gt;0&lt;/PercentageOfVoters&gt;&lt;PercentageOfVotersAsString&gt;0%&lt;/PercentageOfVotersAsString&gt;&lt;/SubChoice&gt;&lt;/SubChoices&gt;&lt;/SubChoiceData&gt;&lt;Score&gt;0&lt;/Score&gt;&lt;ChoiceRankings /&gt;&lt;AnswerSequenceNo&gt;0&lt;/AnswerSequenceNo&gt;&lt;/Choice&gt;&lt;/Choices&gt;&lt;HasData&gt;true&lt;/HasData&gt;&lt;MasterQuestionNumSubChoices&gt;0&lt;/MasterQuestionNumSubChoices&gt;&lt;TimeOpenMS&gt;16914&lt;/TimeOpenMS&gt;&lt;IsQuestionWeighted&gt;false&lt;/IsQuestionWeighted&gt;&lt;CorrectAnswerVotesNumber&gt;0&lt;/CorrectAnswerVotesNumber&gt;&lt;CorrectAnswerVotesPercent&gt;0&lt;/CorrectAnswerVotesPercent&gt;&lt;ReactorPollDetails&gt;&lt;MeetingId&gt;164979246&lt;/MeetingId&gt;&lt;SessionId&gt;14935&lt;/SessionId&gt;&lt;TenancyId&gt;6461&lt;/TenancyId&gt;&lt;LatestPollId&gt;17&lt;/LatestPollId&gt;&lt;/ReactorPollDetails&gt;&lt;Ranking&gt;false&lt;/Ranking&gt;&lt;MaxNumResponses&gt;1&lt;/MaxNumResponses&gt;&lt;MultipleChoiceSubTypeValue&gt;AnyOrder&lt;/MultipleChoiceSubTypeValue&gt;&lt;/MultipleChoiceQuestion&gt;"/>
  <p:tag name="RAWRESULTS" val="&lt;?xml version=&quot;1.0&quot; encoding=&quot;utf-8&quot;?&gt;&lt;ArrayOfResponse xmlns:xsi=&quot;http://www.w3.org/2001/XMLSchema-instance&quot; xmlns:xsd=&quot;http://www.w3.org/2001/XMLSchema&quot;&gt;&lt;Response&gt;&lt;Index&gt;0&lt;/Index&gt;&lt;SmartcardUID&gt;0&lt;/SmartcardUID&gt;&lt;Key&gt;KEY&lt;/Key&gt;&lt;Valid&gt;true&lt;/Valid&gt;&lt;TimeStamp&gt;0001-01-01T00:00:00&lt;/TimeStamp&gt;&lt;Value&gt;4&lt;/Value&gt;&lt;ValueAsPercentage&gt;66.666664&lt;/ValueAsPercentage&gt;&lt;ValueAsPercentageString&gt;66.67%&lt;/ValueAsPercentageString&gt;&lt;PersonId&gt;0&lt;/PersonId&gt;&lt;ResponseDelay&gt;0&lt;/ResponseDelay&gt;&lt;/Response&gt;&lt;Response&gt;&lt;Index&gt;1&lt;/Index&gt;&lt;SmartcardUID&gt;0&lt;/SmartcardUID&gt;&lt;Key&gt;KEY&lt;/Key&gt;&lt;Valid&gt;true&lt;/Valid&gt;&lt;TimeStamp&gt;0001-01-01T00:00:00&lt;/TimeStamp&gt;&lt;Value&gt;2&lt;/Value&gt;&lt;ValueAsPercentage&gt;33.333332&lt;/ValueAsPercentage&gt;&lt;ValueAsPercentageString&gt;33.33%&lt;/ValueAsPercentageString&gt;&lt;PersonId&gt;0&lt;/PersonId&gt;&lt;ResponseDelay&gt;0&lt;/ResponseDelay&gt;&lt;/Response&gt;&lt;Response&gt;&lt;Index&gt;2&lt;/Index&gt;&lt;SmartcardUID&gt;0&lt;/SmartcardUID&gt;&lt;Key&gt;KEY&lt;/Key&gt;&lt;Valid&gt;true&lt;/Valid&gt;&lt;TimeStamp&gt;0001-01-01T00:00:00&lt;/TimeStamp&gt;&lt;Value&gt;0&lt;/Value&gt;&lt;ValueAsPercentage&gt;0.000000&lt;/ValueAsPercentage&gt;&lt;ValueAsPercentageString&gt;0%&lt;/ValueAsPercentageString&gt;&lt;PersonId&gt;0&lt;/PersonId&gt;&lt;ResponseDelay&gt;0&lt;/ResponseDelay&gt;&lt;/Response&gt;&lt;/ArrayOfResponse&gt;"/>
  <p:tag name="LASTMODE" val="&lt;?xml version=&quot;1.0&quot; encoding=&quot;utf-8&quot;?&gt;&lt;int&gt;0&lt;/int&gt;"/>
  <p:tag name="SEQUENCECOUNT" val="&lt;?xml version=&quot;1.0&quot; encoding=&quot;utf-8&quot;?&gt;&lt;int&gt;123&lt;/int&gt;"/>
  <p:tag name="MEETOO" val="f58b8890-547a-4dad-ae41-5a37860e41a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33f77fc7-bb6b-4b57-8ce3-e80c67bd144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33f77fc7-bb6b-4b57-8ce3-e80c67bd144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33f77fc7-bb6b-4b57-8ce3-e80c67bd144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33f77fc7-bb6b-4b57-8ce3-e80c67bd144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Bars"/>
  <p:tag name="QUESTIONGUID" val="33f77fc7-bb6b-4b57-8ce3-e80c67bd1441"/>
  <p:tag name="SHAPEDETAILS" val="&lt;?xml version=&quot;1.0&quot; encoding=&quot;utf-8&quot;?&gt;&lt;ShapeDetails xmlns:xsi=&quot;http://www.w3.org/2001/XMLSchema-instance&quot; xmlns:xsd=&quot;http://www.w3.org/2001/XMLSchema&quot;&gt;&lt;GUID&gt;1484d95d-8081-405d-b347-8c7dc12b40ad&lt;/GUID&gt;&lt;Name /&gt;&lt;ScreenPosition&gt;BottomRight&lt;/ScreenPosition&gt;&lt;BorderThickness&gt;10&lt;/BorderThickness&gt;&lt;Top&gt;337.404816&lt;/Top&gt;&lt;Left&gt;65.38575&lt;/Left&gt;&lt;Height&gt;19.7746449&lt;/Height&gt;&lt;Width&gt;569.0115&lt;/Width&gt;&lt;/ShapeDetails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33f77fc7-bb6b-4b57-8ce3-e80c67bd144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33f77fc7-bb6b-4b57-8ce3-e80c67bd144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33f77fc7-bb6b-4b57-8ce3-e80c67bd144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33f77fc7-bb6b-4b57-8ce3-e80c67bd144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Bars"/>
  <p:tag name="QUESTIONGUID" val="33f77fc7-bb6b-4b57-8ce3-e80c67bd1441"/>
  <p:tag name="SHAPEDETAILS" val="&lt;?xml version=&quot;1.0&quot; encoding=&quot;utf-8&quot;?&gt;&lt;ShapeDetails xmlns:xsi=&quot;http://www.w3.org/2001/XMLSchema-instance&quot; xmlns:xsd=&quot;http://www.w3.org/2001/XMLSchema&quot;&gt;&lt;GUID&gt;98ce202c-3b25-4170-b269-742f9a55dd4e&lt;/GUID&gt;&lt;Name /&gt;&lt;ScreenPosition&gt;BottomRight&lt;/ScreenPosition&gt;&lt;BorderThickness&gt;10&lt;/BorderThickness&gt;&lt;Top&gt;439.4296&lt;/Top&gt;&lt;Left&gt;65.38575&lt;/Left&gt;&lt;Height&gt;19.7746449&lt;/Height&gt;&lt;Width&gt;569.0115&lt;/Width&gt;&lt;/ShapeDetails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QUESTIONGUID" val="bc3f246d-1b35-4814-8db5-8cac0c392af0"/>
  <p:tag name="DESELECT" val="&lt;?xml version=&quot;1.0&quot; encoding=&quot;utf-8&quot;?&gt;&lt;ShapeEvent xmlns:xsi=&quot;http://www.w3.org/2001/XMLSchema-instance&quot; xmlns:xsd=&quot;http://www.w3.org/2001/XMLSchema&quot;&gt;&lt;Event&gt;SizePlaceholder&lt;/Event&gt;&lt;Arguments /&gt;&lt;/ShapeEvent&gt;"/>
  <p:tag name="SHAPEDETAILS" val="&lt;?xml version=&quot;1.0&quot; encoding=&quot;utf-8&quot;?&gt;&lt;ShapeDetails xmlns:xsi=&quot;http://www.w3.org/2001/XMLSchema-instance&quot; xmlns:xsd=&quot;http://www.w3.org/2001/XMLSchema&quot;&gt;&lt;GUID&gt;cfacda0f-f037-40f8-a5ca-e66dceb44eaf&lt;/GUID&gt;&lt;Name /&gt;&lt;ScreenPosition&gt;BottomRight&lt;/ScreenPosition&gt;&lt;BorderThickness&gt;10&lt;/BorderThickness&gt;&lt;Top&gt;133.875046&lt;/Top&gt;&lt;Left&gt;25.5&lt;/Left&gt;&lt;Height&gt;183.908264&lt;/Height&gt;&lt;Width&gt;683.641663&lt;/Width&gt;&lt;/ShapeDetails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CKWIDTH" val="&lt;?xml version=&quot;1.0&quot; encoding=&quot;utf-8&quot;?&gt;&lt;float&gt;0&lt;/float&gt;"/>
  <p:tag name="HASPERCENTTYPESHAPE" val="true"/>
  <p:tag name="SLIDETYPE" val="&lt;?xml version=&quot;1.0&quot; encoding=&quot;utf-8&quot;?&gt;&lt;SlideType&gt;Question&lt;/SlideType&gt;"/>
  <p:tag name="RESULTRENDERING" val="&lt;?xml version=&quot;1.0&quot; encoding=&quot;utf-8&quot;?&gt;&lt;DataRendering xmlns:xsi=&quot;http://www.w3.org/2001/XMLSchema-instance&quot; xmlns:xsd=&quot;http://www.w3.org/2001/XMLSchema&quot;&gt;&lt;GUID&gt;82eac784-48f7-47fa-a3cd-3f160a72a7f0&lt;/GUID&gt;&lt;Name /&gt;&lt;ShowAverage&gt;false&lt;/ShowAverage&gt;&lt;DisplayType&gt;Bars&lt;/DisplayType&gt;&lt;DisplayNumbersAs&gt;Percentages&lt;/DisplayNumbersAs&gt;&lt;DecimalPlaces&gt;0&lt;/DecimalPlaces&gt;&lt;ShowResultsAxis&gt;false&lt;/ShowResultsAxis&gt;&lt;ShowRangeAxis&gt;true&lt;/ShowRangeAxis&gt;&lt;ShowTotal&gt;true&lt;/ShowTotal&gt;&lt;ShowResults&gt;true&lt;/ShowResults&gt;&lt;CalculatePercentageAs&gt;PercentagesOfVoters&lt;/CalculatePercentageAs&gt;&lt;IsBreakdown&gt;false&lt;/IsBreakdown&gt;&lt;ShowOverall&gt;true&lt;/ShowOverall&gt;&lt;AdjustDecimalPlacesIfNecessary&gt;true&lt;/AdjustDecimalPlacesIfNecessary&gt;&lt;AddDecimalPlaceIfRequired&gt;true&lt;/AddDecimalPlaceIfRequired&gt;&lt;NumberOfChoicesToDisplay&gt;10&lt;/NumberOfChoicesToDisplay&gt;&lt;/DataRendering&gt;"/>
  <p:tag name="VOTENOWOPTIONS" val="&lt;?xml version=&quot;1.0&quot; encoding=&quot;utf-8&quot;?&gt;&lt;VoteNowOptions xmlns:xsi=&quot;http://www.w3.org/2001/XMLSchema-instance&quot; xmlns:xsd=&quot;http://www.w3.org/2001/XMLSchema&quot;&gt;&lt;GUID&gt;a17bf2df-d122-42bd-a8b2-84e89e174d76&lt;/GUID&gt;&lt;HasVoteNow&gt;true&lt;/HasVoteNow&gt;&lt;TextSingleDigit&gt;POLL OPEN&lt;/TextSingleDigit&gt;&lt;TextMultiDigit&gt;Enter Number(s) and Press Send&lt;/TextMultiDigit&gt;&lt;TextTextVote&gt;Enter Text and Press Send&lt;/TextTextVote&gt;&lt;LocationSingleDigit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SingleDigit&gt;&lt;LocationMultiDigit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MultiDigit&gt;&lt;LocationTextVote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TextVote&gt;&lt;Shape&gt;msoShapeRectangle&lt;/Shape&gt;&lt;/VoteNowOptions&gt;"/>
  <p:tag name="SCORINGOPTIONS" val="&lt;?xml version=&quot;1.0&quot; encoding=&quot;utf-8&quot;?&gt;&lt;ScoringOptions xmlns:xsi=&quot;http://www.w3.org/2001/XMLSchema-instance&quot; xmlns:xsd=&quot;http://www.w3.org/2001/XMLSchema&quot;&gt;&lt;GUID&gt;e02bf368-876b-4919-9e9b-28198fbc2446&lt;/GUID&gt;&lt;Name /&gt;&lt;EnableScoring&gt;false&lt;/EnableScoring&gt;&lt;RevealAnswer&gt;true&lt;/RevealAnswer&gt;&lt;PointsForCorrectAnswer&gt;10&lt;/PointsForCorrectAnswer&gt;&lt;SpeedScoring&gt;false&lt;/SpeedScoring&gt;&lt;IsNumberOfCorrectAnswersShown&gt;false&lt;/IsNumberOfCorrectAnswersShown&gt;&lt;/ScoringOptions&gt;"/>
  <p:tag name="COUNTDOWNOPTIONS" val="&lt;?xml version=&quot;1.0&quot; encoding=&quot;utf-8&quot;?&gt;&lt;CountdownOptions xmlns:xsi=&quot;http://www.w3.org/2001/XMLSchema-instance&quot; xmlns:xsd=&quot;http://www.w3.org/2001/XMLSchema&quot;&gt;&lt;GUID&gt;62dedcf2-f95b-42e1-a854-bc15ac4f60a4&lt;/GUID&gt;&lt;Name /&gt;&lt;HasCountdown&gt;false&lt;/HasCountdown&gt;&lt;DoesCountdownClosePoll&gt;false&lt;/DoesCountdownClosePoll&gt;&lt;Length&gt;10&lt;/Length&gt;&lt;Value&gt;10&lt;/Value&gt;&lt;CountdownType&gt;Analogue&lt;/CountdownType&gt;&lt;Location&gt;&lt;GUID&gt;00000000-0000-0000-0000-000000000000&lt;/GUID&gt;&lt;Name /&gt;&lt;ScreenPosition&gt;BottomRight&lt;/ScreenPosition&gt;&lt;BorderThickness&gt;10&lt;/BorderThickness&gt;&lt;Top&gt;0&lt;/Top&gt;&lt;Left&gt;0&lt;/Left&gt;&lt;Height&gt;35&lt;/Height&gt;&lt;Width&gt;50&lt;/Width&gt;&lt;/Location&gt;&lt;/CountdownOptions&gt;"/>
  <p:tag name="SOUNDOPTIONS" val="&lt;?xml version=&quot;1.0&quot; encoding=&quot;utf-8&quot;?&gt;&lt;SoundOptions xmlns:xsi=&quot;http://www.w3.org/2001/XMLSchema-instance&quot; xmlns:xsd=&quot;http://www.w3.org/2001/XMLSchema&quot;&gt;&lt;GUID&gt;3a77f8e4-bb9f-4088-9208-b755c309cdf5&lt;/GUID&gt;&lt;Name /&gt;&lt;PlaySound&gt;false&lt;/PlaySound&gt;&lt;CountdownSoundTag /&gt;&lt;PlayTimesUpSound&gt;false&lt;/PlayTimesUpSound&gt;&lt;TimesUpSoundTag /&gt;&lt;Loop&gt;true&lt;/Loop&gt;&lt;/SoundOptions&gt;"/>
  <p:tag name="QUESTIONDEFINITION" val="&lt;?xml version=&quot;1.0&quot; encoding=&quot;utf-8&quot;?&gt;&lt;MultipleChoiceQuestion xmlns:xsi=&quot;http://www.w3.org/2001/XMLSchema-instance&quot; xmlns:xsd=&quot;http://www.w3.org/2001/XMLSchema&quot;&gt;&lt;GUID&gt;988aac6b-427d-439f-b7f4-25f1fcbcbdf5&lt;/GUID&gt;&lt;Name /&gt;&lt;Text&gt;Which of the following statements is TRUE:&lt;/Text&gt;&lt;SubChoiceDefinitions&gt;&lt;SubChoiceDefinition&gt;&lt;Name&gt;1st Choice&lt;/Name&gt;&lt;SubChoiceSourceReferences /&gt;&lt;/SubChoiceDefinition&gt;&lt;SubChoiceDefinition&gt;&lt;Name&gt;2nd Choice&lt;/Name&gt;&lt;SubChoiceSourceReferences /&gt;&lt;/SubChoiceDefinition&gt;&lt;SubChoiceDefinition&gt;&lt;Name&gt;3rd Choice&lt;/Name&gt;&lt;SubChoiceSourceReferences /&gt;&lt;/SubChoiceDefinition&gt;&lt;SubChoiceDefinition&gt;&lt;Name&gt;4th Choice&lt;/Name&gt;&lt;SubChoiceSourceReferences /&gt;&lt;/SubChoiceDefinition&gt;&lt;SubChoiceDefinition&gt;&lt;Name&gt;5th Choice&lt;/Name&gt;&lt;SubChoiceSourceReferences /&gt;&lt;/SubChoiceDefinition&gt;&lt;SubChoiceDefinition&gt;&lt;Name&gt;6th Choice&lt;/Name&gt;&lt;SubChoiceSourceReferences /&gt;&lt;/SubChoiceDefinition&gt;&lt;SubChoiceDefinition&gt;&lt;Name&gt;7th Choice&lt;/Name&gt;&lt;SubChoiceSourceReferences /&gt;&lt;/SubChoiceDefinition&gt;&lt;/SubChoiceDefinitions&gt;&lt;SubText&gt;Vote for up to 7 choices&lt;/SubText&gt;&lt;IndividualWeightingText /&gt;&lt;QuestionType&gt;MultipleChoice&lt;/QuestionType&gt;&lt;Source&gt;Handsets&lt;/Source&gt;&lt;Choices&gt;&lt;Choice xsi:type=&quot;DiscreteChoice&quot;&gt;&lt;GUID&gt;3030700a-ab6a-4828-b397-77acf746aeb1&lt;/GUID&gt;&lt;Name /&gt;&lt;IsSelected&gt;true&lt;/IsSelected&gt;&lt;Description&gt;Up/Down arrays allow me navigate my command history&lt;/Description&gt;&lt;Key&gt;1&lt;/Key&gt;&lt;IsAnswer&gt;false&lt;/IsAnswer&gt;&lt;SubChoiceData&gt;&lt;SubChoices&gt;&lt;SubChoice&gt;&lt;NumVotes&gt;6&lt;/NumVotes&gt;&lt;PercentageOfVotesCast&gt;100&lt;/PercentageOfVotesCast&gt;&lt;PercentageOfVotesCastAsString&gt;100%&lt;/PercentageOfVotesCastAsString&gt;&lt;PercentageOfVoters&gt;100&lt;/PercentageOfVoters&gt;&lt;PercentageOfVotersAsString&gt;100%&lt;/PercentageOfVotersAsString&gt;&lt;/SubChoice&gt;&lt;/SubChoices&gt;&lt;/SubChoiceData&gt;&lt;Score&gt;0&lt;/Score&gt;&lt;ChoiceRankings /&gt;&lt;AnswerSequenceNo&gt;0&lt;/AnswerSequenceNo&gt;&lt;/Choice&gt;&lt;Choice xsi:type=&quot;DiscreteChoice&quot;&gt;&lt;GUID&gt;df958572-582a-4c72-ad84-7512507a0a59&lt;/GUID&gt;&lt;Name /&gt;&lt;IsSelected&gt;true&lt;/IsSelected&gt;&lt;Description&gt;&amp;lt;Ctrl&amp;gt;-c  -  send running process kill signal&lt;/Description&gt;&lt;Key&gt;2&lt;/Key&gt;&lt;IsAnswer&gt;false&lt;/IsAnswer&gt;&lt;SubChoiceData&gt;&lt;SubChoices&gt;&lt;SubChoice&gt;&lt;NumVotes&gt;5&lt;/NumVotes&gt;&lt;PercentageOfVotesCast&gt;83.333336&lt;/PercentageOfVotesCast&gt;&lt;PercentageOfVotesCastAsString&gt;83.33%&lt;/PercentageOfVotesCastAsString&gt;&lt;PercentageOfVoters&gt;83.333336&lt;/PercentageOfVoters&gt;&lt;PercentageOfVotersAsString&gt;83.33%&lt;/PercentageOfVotersAsString&gt;&lt;/SubChoice&gt;&lt;/SubChoices&gt;&lt;/SubChoiceData&gt;&lt;Score&gt;0&lt;/Score&gt;&lt;ChoiceRankings /&gt;&lt;AnswerSequenceNo&gt;0&lt;/AnswerSequenceNo&gt;&lt;/Choice&gt;&lt;Choice xsi:type=&quot;DiscreteChoice&quot;&gt;&lt;GUID&gt;2dbcf532-8440-4688-a8c5-0d3226ff24b2&lt;/GUID&gt;&lt;Name /&gt;&lt;IsSelected&gt;true&lt;/IsSelected&gt;&lt;Description&gt;&amp;lt;Ctrl&amp;gt;-d  -  will close my current session&lt;/Description&gt;&lt;Key&gt;3&lt;/Key&gt;&lt;IsAnswer&gt;false&lt;/IsAnswer&gt;&lt;SubChoiceData&gt;&lt;SubChoices&gt;&lt;SubChoice&gt;&lt;NumVotes&gt;3&lt;/NumVotes&gt;&lt;PercentageOfVotesCast&gt;50&lt;/PercentageOfVotesCast&gt;&lt;PercentageOfVotesCastAsString&gt;50%&lt;/PercentageOfVotesCastAsString&gt;&lt;PercentageOfVoters&gt;50&lt;/PercentageOfVoters&gt;&lt;PercentageOfVotersAsString&gt;50%&lt;/PercentageOfVotersAsString&gt;&lt;/SubChoice&gt;&lt;/SubChoices&gt;&lt;/SubChoiceData&gt;&lt;Score&gt;0&lt;/Score&gt;&lt;ChoiceRankings /&gt;&lt;AnswerSequenceNo&gt;0&lt;/AnswerSequenceNo&gt;&lt;/Choice&gt;&lt;Choice xsi:type=&quot;DiscreteChoice&quot;&gt;&lt;GUID&gt;fdace236-a820-4ff0-8423-3b47b609eaee&lt;/GUID&gt;&lt;Name /&gt;&lt;IsSelected&gt;true&lt;/IsSelected&gt;&lt;Description&gt;&amp;lt;Ctrl&amp;gt;-z – similar to &amp;lt;Ctrl&amp;gt;-c&lt;/Description&gt;&lt;Key&gt;4&lt;/Key&gt;&lt;IsAnswer&gt;false&lt;/IsAnswer&gt;&lt;SubChoiceData&gt;&lt;SubChoices&gt;&lt;SubChoice&gt;&lt;NumVotes&gt;3&lt;/NumVotes&gt;&lt;PercentageOfVotesCast&gt;50&lt;/PercentageOfVotesCast&gt;&lt;PercentageOfVotesCastAsString&gt;50%&lt;/PercentageOfVotesCastAsString&gt;&lt;PercentageOfVoters&gt;50&lt;/PercentageOfVoters&gt;&lt;PercentageOfVotersAsString&gt;50%&lt;/PercentageOfVotersAsString&gt;&lt;/SubChoice&gt;&lt;/SubChoices&gt;&lt;/SubChoiceData&gt;&lt;Score&gt;0&lt;/Score&gt;&lt;ChoiceRankings /&gt;&lt;AnswerSequenceNo&gt;0&lt;/AnswerSequenceNo&gt;&lt;/Choice&gt;&lt;Choice xsi:type=&quot;DiscreteChoice&quot;&gt;&lt;GUID&gt;313c9b47-fcc8-4a1e-9485-5067156a36ce&lt;/GUID&gt;&lt;Name /&gt;&lt;IsSelected&gt;true&lt;/IsSelected&gt;&lt;Description&gt;$cd /   will always bring me home&lt;/Description&gt;&lt;Key&gt;5&lt;/Key&gt;&lt;IsAnswer&gt;false&lt;/IsAnswer&gt;&lt;SubChoiceData&gt;&lt;SubChoices&gt;&lt;SubChoice&gt;&lt;NumVotes&gt;0&lt;/NumVotes&gt;&lt;PercentageOfVotesCast&gt;0&lt;/PercentageOfVotesCast&gt;&lt;PercentageOfVotesCastAsString&gt;0%&lt;/PercentageOfVotesCastAsString&gt;&lt;PercentageOfVoters&gt;0&lt;/PercentageOfVoters&gt;&lt;PercentageOfVotersAsString&gt;0%&lt;/PercentageOfVotersAsString&gt;&lt;/SubChoice&gt;&lt;/SubChoices&gt;&lt;/SubChoiceData&gt;&lt;Score&gt;0&lt;/Score&gt;&lt;ChoiceRankings /&gt;&lt;AnswerSequenceNo&gt;0&lt;/AnswerSequenceNo&gt;&lt;/Choice&gt;&lt;Choice xsi:type=&quot;DiscreteChoice&quot;&gt;&lt;GUID&gt;bbe5160b-8c47-46e7-a93d-4b7f1b131947&lt;/GUID&gt;&lt;Name /&gt;&lt;IsSelected&gt;true&lt;/IsSelected&gt;&lt;Description&gt;$rm *   will move all files and subdirectories to Recycle Bin&lt;/Description&gt;&lt;Key&gt;6&lt;/Key&gt;&lt;IsAnswer&gt;false&lt;/IsAnswer&gt;&lt;SubChoiceData&gt;&lt;SubChoices&gt;&lt;SubChoice&gt;&lt;NumVotes&gt;3&lt;/NumVotes&gt;&lt;PercentageOfVotesCast&gt;50&lt;/PercentageOfVotesCast&gt;&lt;PercentageOfVotesCastAsString&gt;50%&lt;/PercentageOfVotesCastAsString&gt;&lt;PercentageOfVoters&gt;50&lt;/PercentageOfVoters&gt;&lt;PercentageOfVotersAsString&gt;50%&lt;/PercentageOfVotersAsString&gt;&lt;/SubChoice&gt;&lt;/SubChoices&gt;&lt;/SubChoiceData&gt;&lt;Score&gt;0&lt;/Score&gt;&lt;ChoiceRankings /&gt;&lt;AnswerSequenceNo&gt;0&lt;/AnswerSequenceNo&gt;&lt;/Choice&gt;&lt;Choice xsi:type=&quot;DiscreteChoice&quot;&gt;&lt;GUID&gt;cb0965bc-8c9f-4e7a-9e36-f63c0968bd25&lt;/GUID&gt;&lt;Name /&gt;&lt;IsSelected&gt;true&lt;/IsSelected&gt;&lt;Description&gt;$cd /sc&amp;lt;Tab&amp;gt;  will bring me to scratch directory&lt;/Description&gt;&lt;Key&gt;7&lt;/Key&gt;&lt;IsAnswer&gt;false&lt;/IsAnswer&gt;&lt;SubChoiceData&gt;&lt;SubChoices&gt;&lt;SubChoice&gt;&lt;NumVotes&gt;5&lt;/NumVotes&gt;&lt;PercentageOfVotesCast&gt;83.333336&lt;/PercentageOfVotesCast&gt;&lt;PercentageOfVotesCastAsString&gt;83.33%&lt;/PercentageOfVotesCastAsString&gt;&lt;PercentageOfVoters&gt;83.333336&lt;/PercentageOfVoters&gt;&lt;PercentageOfVotersAsString&gt;83.33%&lt;/PercentageOfVotersAsString&gt;&lt;/SubChoice&gt;&lt;/SubChoices&gt;&lt;/SubChoiceData&gt;&lt;Score&gt;0&lt;/Score&gt;&lt;ChoiceRankings /&gt;&lt;AnswerSequenceNo&gt;0&lt;/AnswerSequenceNo&gt;&lt;/Choice&gt;&lt;/Choices&gt;&lt;HasData&gt;true&lt;/HasData&gt;&lt;MasterQuestionNumSubChoices&gt;0&lt;/MasterQuestionNumSubChoices&gt;&lt;TimeOpenMS&gt;178468&lt;/TimeOpenMS&gt;&lt;IsQuestionWeighted&gt;false&lt;/IsQuestionWeighted&gt;&lt;CorrectAnswerVotesNumber&gt;0&lt;/CorrectAnswerVotesNumber&gt;&lt;CorrectAnswerVotesPercent&gt;0&lt;/CorrectAnswerVotesPercent&gt;&lt;ReactorPollDetails&gt;&lt;MeetingId&gt;164979246&lt;/MeetingId&gt;&lt;SessionId&gt;14935&lt;/SessionId&gt;&lt;TenancyId&gt;6461&lt;/TenancyId&gt;&lt;LatestPollId&gt;19&lt;/LatestPollId&gt;&lt;/ReactorPollDetails&gt;&lt;Ranking&gt;false&lt;/Ranking&gt;&lt;MaxNumResponses&gt;7&lt;/MaxNumResponses&gt;&lt;MultipleChoiceSubTypeValue&gt;AnyOrder&lt;/MultipleChoiceSubTypeValue&gt;&lt;/MultipleChoiceQuestion&gt;"/>
  <p:tag name="RAWRESULTS" val="&lt;?xml version=&quot;1.0&quot; encoding=&quot;utf-8&quot;?&gt;&lt;ArrayOfResponse xmlns:xsi=&quot;http://www.w3.org/2001/XMLSchema-instance&quot; xmlns:xsd=&quot;http://www.w3.org/2001/XMLSchema&quot;&gt;&lt;Response&gt;&lt;Index&gt;0&lt;/Index&gt;&lt;SmartcardUID&gt;0&lt;/SmartcardUID&gt;&lt;Key&gt;KEY&lt;/Key&gt;&lt;Valid&gt;true&lt;/Valid&gt;&lt;TimeStamp&gt;0001-01-01T00:00:00&lt;/TimeStamp&gt;&lt;Value&gt;6&lt;/Value&gt;&lt;ValueAsPercentage&gt;100.000000&lt;/ValueAsPercentage&gt;&lt;ValueAsPercentageString&gt;100%&lt;/ValueAsPercentageString&gt;&lt;PersonId&gt;0&lt;/PersonId&gt;&lt;ResponseDelay&gt;0&lt;/ResponseDelay&gt;&lt;/Response&gt;&lt;Response&gt;&lt;Index&gt;1&lt;/Index&gt;&lt;SmartcardUID&gt;0&lt;/SmartcardUID&gt;&lt;Key&gt;KEY&lt;/Key&gt;&lt;Valid&gt;true&lt;/Valid&gt;&lt;TimeStamp&gt;0001-01-01T00:00:00&lt;/TimeStamp&gt;&lt;Value&gt;5&lt;/Value&gt;&lt;ValueAsPercentage&gt;83.333336&lt;/ValueAsPercentage&gt;&lt;ValueAsPercentageString&gt;83.33%&lt;/ValueAsPercentageString&gt;&lt;PersonId&gt;0&lt;/PersonId&gt;&lt;ResponseDelay&gt;0&lt;/ResponseDelay&gt;&lt;/Response&gt;&lt;Response&gt;&lt;Index&gt;2&lt;/Index&gt;&lt;SmartcardUID&gt;0&lt;/SmartcardUID&gt;&lt;Key&gt;KEY&lt;/Key&gt;&lt;Valid&gt;true&lt;/Valid&gt;&lt;TimeStamp&gt;0001-01-01T00:00:00&lt;/TimeStamp&gt;&lt;Value&gt;3&lt;/Value&gt;&lt;ValueAsPercentage&gt;50.000000&lt;/ValueAsPercentage&gt;&lt;ValueAsPercentageString&gt;50%&lt;/ValueAsPercentageString&gt;&lt;PersonId&gt;0&lt;/PersonId&gt;&lt;ResponseDelay&gt;0&lt;/ResponseDelay&gt;&lt;/Response&gt;&lt;Response&gt;&lt;Index&gt;3&lt;/Index&gt;&lt;SmartcardUID&gt;0&lt;/SmartcardUID&gt;&lt;Key&gt;KEY&lt;/Key&gt;&lt;Valid&gt;true&lt;/Valid&gt;&lt;TimeStamp&gt;0001-01-01T00:00:00&lt;/TimeStamp&gt;&lt;Value&gt;3&lt;/Value&gt;&lt;ValueAsPercentage&gt;50.000000&lt;/ValueAsPercentage&gt;&lt;ValueAsPercentageString&gt;50%&lt;/ValueAsPercentageString&gt;&lt;PersonId&gt;0&lt;/PersonId&gt;&lt;ResponseDelay&gt;0&lt;/ResponseDelay&gt;&lt;/Response&gt;&lt;Response&gt;&lt;Index&gt;4&lt;/Index&gt;&lt;SmartcardUID&gt;0&lt;/SmartcardUID&gt;&lt;Key&gt;KEY&lt;/Key&gt;&lt;Valid&gt;true&lt;/Valid&gt;&lt;TimeStamp&gt;0001-01-01T00:00:00&lt;/TimeStamp&gt;&lt;Value&gt;0&lt;/Value&gt;&lt;ValueAsPercentage&gt;0.000000&lt;/ValueAsPercentage&gt;&lt;ValueAsPercentageString&gt;0%&lt;/ValueAsPercentageString&gt;&lt;PersonId&gt;0&lt;/PersonId&gt;&lt;ResponseDelay&gt;0&lt;/ResponseDelay&gt;&lt;/Response&gt;&lt;Response&gt;&lt;Index&gt;5&lt;/Index&gt;&lt;SmartcardUID&gt;0&lt;/SmartcardUID&gt;&lt;Key&gt;KEY&lt;/Key&gt;&lt;Valid&gt;true&lt;/Valid&gt;&lt;TimeStamp&gt;0001-01-01T00:00:00&lt;/TimeStamp&gt;&lt;Value&gt;3&lt;/Value&gt;&lt;ValueAsPercentage&gt;50.000000&lt;/ValueAsPercentage&gt;&lt;ValueAsPercentageString&gt;50%&lt;/ValueAsPercentageString&gt;&lt;PersonId&gt;0&lt;/PersonId&gt;&lt;ResponseDelay&gt;0&lt;/ResponseDelay&gt;&lt;/Response&gt;&lt;Response&gt;&lt;Index&gt;6&lt;/Index&gt;&lt;SmartcardUID&gt;0&lt;/SmartcardUID&gt;&lt;Key&gt;KEY&lt;/Key&gt;&lt;Valid&gt;true&lt;/Valid&gt;&lt;TimeStamp&gt;0001-01-01T00:00:00&lt;/TimeStamp&gt;&lt;Value&gt;5&lt;/Value&gt;&lt;ValueAsPercentage&gt;83.333336&lt;/ValueAsPercentage&gt;&lt;ValueAsPercentageString&gt;83.33%&lt;/ValueAsPercentageString&gt;&lt;PersonId&gt;0&lt;/PersonId&gt;&lt;ResponseDelay&gt;0&lt;/ResponseDelay&gt;&lt;/Response&gt;&lt;/ArrayOfResponse&gt;"/>
  <p:tag name="LASTMODE" val="&lt;?xml version=&quot;1.0&quot; encoding=&quot;utf-8&quot;?&gt;&lt;int&gt;7&lt;/int&gt;"/>
  <p:tag name="SEQUENCECOUNT" val="&lt;?xml version=&quot;1.0&quot; encoding=&quot;utf-8&quot;?&gt;&lt;int&gt;79&lt;/int&gt;"/>
  <p:tag name="MEETOO" val="f58b8890-547a-4dad-ae41-5a37860e41a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UBTITLE" val="Subtitle"/>
  <p:tag name="QUESTIONGUID" val="988aac6b-427d-439f-b7f4-25f1fcbcbdf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QUESTIONGUID" val="988aac6b-427d-439f-b7f4-25f1fcbcbdf5"/>
  <p:tag name="DESELECT" val="&lt;?xml version=&quot;1.0&quot; encoding=&quot;utf-8&quot;?&gt;&lt;ShapeEvent xmlns:xsi=&quot;http://www.w3.org/2001/XMLSchema-instance&quot; xmlns:xsd=&quot;http://www.w3.org/2001/XMLSchema&quot;&gt;&lt;Event&gt;SizePlaceholder&lt;/Event&gt;&lt;Arguments /&gt;&lt;/ShapeEvent&gt;"/>
  <p:tag name="SHAPEDETAILS" val="&lt;?xml version=&quot;1.0&quot; encoding=&quot;utf-8&quot;?&gt;&lt;ShapeDetails xmlns:xsi=&quot;http://www.w3.org/2001/XMLSchema-instance&quot; xmlns:xsd=&quot;http://www.w3.org/2001/XMLSchema&quot;&gt;&lt;GUID&gt;19f96bea-7b88-462d-9095-2269a4cd66a8&lt;/GUID&gt;&lt;Name /&gt;&lt;ScreenPosition&gt;BottomRight&lt;/ScreenPosition&gt;&lt;BorderThickness&gt;10&lt;/BorderThickness&gt;&lt;Top&gt;154.129761&lt;/Top&gt;&lt;Left&gt;25.5&lt;/Left&gt;&lt;Height&gt;318.871246&lt;/Height&gt;&lt;Width&gt;649&lt;/Width&gt;&lt;/ShapeDetails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988aac6b-427d-439f-b7f4-25f1fcbcbdf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988aac6b-427d-439f-b7f4-25f1fcbcbdf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988aac6b-427d-439f-b7f4-25f1fcbcbdf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988aac6b-427d-439f-b7f4-25f1fcbcbdf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988aac6b-427d-439f-b7f4-25f1fcbcbdf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988aac6b-427d-439f-b7f4-25f1fcbcbdf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988aac6b-427d-439f-b7f4-25f1fcbcbdf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bc3f246d-1b35-4814-8db5-8cac0c392af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988aac6b-427d-439f-b7f4-25f1fcbcbdf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988aac6b-427d-439f-b7f4-25f1fcbcbdf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988aac6b-427d-439f-b7f4-25f1fcbcbdf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Bars"/>
  <p:tag name="QUESTIONGUID" val="988aac6b-427d-439f-b7f4-25f1fcbcbdf5"/>
  <p:tag name="SHAPEDETAILS" val="&lt;?xml version=&quot;1.0&quot; encoding=&quot;utf-8&quot;?&gt;&lt;ShapeDetails xmlns:xsi=&quot;http://www.w3.org/2001/XMLSchema-instance&quot; xmlns:xsd=&quot;http://www.w3.org/2001/XMLSchema&quot;&gt;&lt;GUID&gt;30ddc935-2d57-49af-9355-c3fdc56a546f&lt;/GUID&gt;&lt;Name /&gt;&lt;ScreenPosition&gt;BottomRight&lt;/ScreenPosition&gt;&lt;BorderThickness&gt;10&lt;/BorderThickness&gt;&lt;Top&gt;364.197479&lt;/Top&gt;&lt;Left&gt;63.36622&lt;/Left&gt;&lt;Height&gt;17.4117317&lt;/Height&gt;&lt;Width&gt;573.8987&lt;/Width&gt;&lt;/ShapeDetails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988aac6b-427d-439f-b7f4-25f1fcbcbdf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988aac6b-427d-439f-b7f4-25f1fcbcbdf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988aac6b-427d-439f-b7f4-25f1fcbcbdf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988aac6b-427d-439f-b7f4-25f1fcbcbdf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CKWIDTH" val="&lt;?xml version=&quot;1.0&quot; encoding=&quot;utf-8&quot;?&gt;&lt;float&gt;0&lt;/float&gt;"/>
  <p:tag name="HASPERCENTTYPESHAPE" val="true"/>
  <p:tag name="SLIDETYPE" val="&lt;?xml version=&quot;1.0&quot; encoding=&quot;utf-8&quot;?&gt;&lt;SlideType&gt;Question&lt;/SlideType&gt;"/>
  <p:tag name="RESULTRENDERING" val="&lt;?xml version=&quot;1.0&quot; encoding=&quot;utf-8&quot;?&gt;&lt;DataRendering xmlns:xsi=&quot;http://www.w3.org/2001/XMLSchema-instance&quot; xmlns:xsd=&quot;http://www.w3.org/2001/XMLSchema&quot;&gt;&lt;GUID&gt;fb0d9503-a464-4d06-bda9-1d54d875d0b5&lt;/GUID&gt;&lt;Name /&gt;&lt;ShowAverage&gt;false&lt;/ShowAverage&gt;&lt;DisplayType&gt;Bars&lt;/DisplayType&gt;&lt;DisplayNumbersAs&gt;Percentages&lt;/DisplayNumbersAs&gt;&lt;DecimalPlaces&gt;0&lt;/DecimalPlaces&gt;&lt;ShowResultsAxis&gt;false&lt;/ShowResultsAxis&gt;&lt;ShowRangeAxis&gt;true&lt;/ShowRangeAxis&gt;&lt;ShowTotal&gt;true&lt;/ShowTotal&gt;&lt;ShowResults&gt;true&lt;/ShowResults&gt;&lt;CalculatePercentageAs&gt;PercentagesOfVoters&lt;/CalculatePercentageAs&gt;&lt;IsBreakdown&gt;false&lt;/IsBreakdown&gt;&lt;ShowOverall&gt;true&lt;/ShowOverall&gt;&lt;AdjustDecimalPlacesIfNecessary&gt;true&lt;/AdjustDecimalPlacesIfNecessary&gt;&lt;AddDecimalPlaceIfRequired&gt;true&lt;/AddDecimalPlaceIfRequired&gt;&lt;NumberOfChoicesToDisplay&gt;10&lt;/NumberOfChoicesToDisplay&gt;&lt;/DataRendering&gt;"/>
  <p:tag name="VOTENOWOPTIONS" val="&lt;?xml version=&quot;1.0&quot; encoding=&quot;utf-8&quot;?&gt;&lt;VoteNowOptions xmlns:xsi=&quot;http://www.w3.org/2001/XMLSchema-instance&quot; xmlns:xsd=&quot;http://www.w3.org/2001/XMLSchema&quot;&gt;&lt;GUID&gt;a17bf2df-d122-42bd-a8b2-84e89e174d76&lt;/GUID&gt;&lt;HasVoteNow&gt;true&lt;/HasVoteNow&gt;&lt;TextSingleDigit&gt;POLL OPEN&lt;/TextSingleDigit&gt;&lt;TextMultiDigit&gt;Enter Number(s) and Press Send&lt;/TextMultiDigit&gt;&lt;TextTextVote&gt;Enter Text and Press Send&lt;/TextTextVote&gt;&lt;LocationSingleDigit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SingleDigit&gt;&lt;LocationMultiDigit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MultiDigit&gt;&lt;LocationTextVote&gt;&lt;GUID&gt;00000000-0000-0000-0000-000000000000&lt;/GUID&gt;&lt;ScreenPosition&gt;TopRight&lt;/ScreenPosition&gt;&lt;BorderThickness&gt;10&lt;/BorderThickness&gt;&lt;Top&gt;0&lt;/Top&gt;&lt;Left&gt;0&lt;/Left&gt;&lt;Height&gt;35&lt;/Height&gt;&lt;Width&gt;100&lt;/Width&gt;&lt;/LocationTextVote&gt;&lt;Shape&gt;msoShapeRectangle&lt;/Shape&gt;&lt;/VoteNowOptions&gt;"/>
  <p:tag name="SCORINGOPTIONS" val="&lt;?xml version=&quot;1.0&quot; encoding=&quot;utf-8&quot;?&gt;&lt;ScoringOptions xmlns:xsi=&quot;http://www.w3.org/2001/XMLSchema-instance&quot; xmlns:xsd=&quot;http://www.w3.org/2001/XMLSchema&quot;&gt;&lt;GUID&gt;e02bf368-876b-4919-9e9b-28198fbc2446&lt;/GUID&gt;&lt;Name /&gt;&lt;EnableScoring&gt;false&lt;/EnableScoring&gt;&lt;RevealAnswer&gt;true&lt;/RevealAnswer&gt;&lt;PointsForCorrectAnswer&gt;10&lt;/PointsForCorrectAnswer&gt;&lt;SpeedScoring&gt;false&lt;/SpeedScoring&gt;&lt;IsNumberOfCorrectAnswersShown&gt;false&lt;/IsNumberOfCorrectAnswersShown&gt;&lt;/ScoringOptions&gt;"/>
  <p:tag name="COUNTDOWNOPTIONS" val="&lt;?xml version=&quot;1.0&quot; encoding=&quot;utf-8&quot;?&gt;&lt;CountdownOptions xmlns:xsi=&quot;http://www.w3.org/2001/XMLSchema-instance&quot; xmlns:xsd=&quot;http://www.w3.org/2001/XMLSchema&quot;&gt;&lt;GUID&gt;62dedcf2-f95b-42e1-a854-bc15ac4f60a4&lt;/GUID&gt;&lt;Name /&gt;&lt;HasCountdown&gt;false&lt;/HasCountdown&gt;&lt;DoesCountdownClosePoll&gt;false&lt;/DoesCountdownClosePoll&gt;&lt;Length&gt;10&lt;/Length&gt;&lt;Value&gt;10&lt;/Value&gt;&lt;CountdownType&gt;Analogue&lt;/CountdownType&gt;&lt;Location&gt;&lt;GUID&gt;00000000-0000-0000-0000-000000000000&lt;/GUID&gt;&lt;Name /&gt;&lt;ScreenPosition&gt;BottomRight&lt;/ScreenPosition&gt;&lt;BorderThickness&gt;10&lt;/BorderThickness&gt;&lt;Top&gt;0&lt;/Top&gt;&lt;Left&gt;0&lt;/Left&gt;&lt;Height&gt;35&lt;/Height&gt;&lt;Width&gt;50&lt;/Width&gt;&lt;/Location&gt;&lt;/CountdownOptions&gt;"/>
  <p:tag name="SOUNDOPTIONS" val="&lt;?xml version=&quot;1.0&quot; encoding=&quot;utf-8&quot;?&gt;&lt;SoundOptions xmlns:xsi=&quot;http://www.w3.org/2001/XMLSchema-instance&quot; xmlns:xsd=&quot;http://www.w3.org/2001/XMLSchema&quot;&gt;&lt;GUID&gt;d82dc32c-91bb-4625-989c-8fe9cc73778c&lt;/GUID&gt;&lt;Name /&gt;&lt;PlaySound&gt;false&lt;/PlaySound&gt;&lt;CountdownSoundTag /&gt;&lt;PlayTimesUpSound&gt;false&lt;/PlayTimesUpSound&gt;&lt;TimesUpSoundTag /&gt;&lt;Loop&gt;true&lt;/Loop&gt;&lt;/SoundOptions&gt;"/>
  <p:tag name="QUESTIONDEFINITION" val="&lt;?xml version=&quot;1.0&quot; encoding=&quot;utf-8&quot;?&gt;&lt;MultipleChoiceQuestion xmlns:xsi=&quot;http://www.w3.org/2001/XMLSchema-instance&quot; xmlns:xsd=&quot;http://www.w3.org/2001/XMLSchema&quot;&gt;&lt;GUID&gt;a5e84daf-38a5-49f0-8df7-cc666e5c39bd&lt;/GUID&gt;&lt;Name /&gt;&lt;Text&gt;Which of the following statement is true:&lt;/Text&gt;&lt;SubChoiceDefinitions&gt;&lt;SubChoiceDefinition&gt;&lt;Name&gt;1st Choice&lt;/Name&gt;&lt;SubChoiceSourceReferences /&gt;&lt;/SubChoiceDefinition&gt;&lt;SubChoiceDefinition&gt;&lt;Name&gt;2nd Choice&lt;/Name&gt;&lt;SubChoiceSourceReferences /&gt;&lt;/SubChoiceDefinition&gt;&lt;SubChoiceDefinition&gt;&lt;Name&gt;3rd Choice&lt;/Name&gt;&lt;SubChoiceSourceReferences /&gt;&lt;/SubChoiceDefinition&gt;&lt;SubChoiceDefinition&gt;&lt;Name&gt;4th Choice&lt;/Name&gt;&lt;SubChoiceSourceReferences /&gt;&lt;/SubChoiceDefinition&gt;&lt;SubChoiceDefinition&gt;&lt;Name&gt;5th Choice&lt;/Name&gt;&lt;SubChoiceSourceReferences /&gt;&lt;/SubChoiceDefinition&gt;&lt;SubChoiceDefinition&gt;&lt;Name&gt;6th Choice&lt;/Name&gt;&lt;SubChoiceSourceReferences /&gt;&lt;/SubChoiceDefinition&gt;&lt;/SubChoiceDefinitions&gt;&lt;SubText&gt;Vote for up to 6 choices&lt;/SubText&gt;&lt;IndividualWeightingText /&gt;&lt;QuestionType&gt;MultipleChoice&lt;/QuestionType&gt;&lt;Source&gt;Handsets&lt;/Source&gt;&lt;Choices&gt;&lt;Choice xsi:type=&quot;DiscreteChoice&quot;&gt;&lt;GUID&gt;7df53acc-6d24-4478-8bf0-2e092ebd2109&lt;/GUID&gt;&lt;Name /&gt;&lt;IsSelected&gt;true&lt;/IsSelected&gt;&lt;Description&gt;It’s better to keep your research data in /scratch then in /home because /scratch quota is 10 times bigger;&lt;/Description&gt;&lt;Key&gt;1&lt;/Key&gt;&lt;IsAnswer&gt;false&lt;/IsAnswer&gt;&lt;SubChoiceData&gt;&lt;SubChoices&gt;&lt;SubChoice&gt;&lt;NumVotes&gt;3&lt;/NumVotes&gt;&lt;PercentageOfVotesCast&gt;37.5&lt;/PercentageOfVotesCast&gt;&lt;PercentageOfVotesCastAsString&gt;37.5%&lt;/PercentageOfVotesCastAsString&gt;&lt;PercentageOfVoters&gt;37.5&lt;/PercentageOfVoters&gt;&lt;PercentageOfVotersAsString&gt;37.5%&lt;/PercentageOfVotersAsString&gt;&lt;/SubChoice&gt;&lt;/SubChoices&gt;&lt;/SubChoiceData&gt;&lt;Score&gt;0&lt;/Score&gt;&lt;ChoiceRankings /&gt;&lt;AnswerSequenceNo&gt;0&lt;/AnswerSequenceNo&gt;&lt;/Choice&gt;&lt;Choice xsi:type=&quot;DiscreteChoice&quot;&gt;&lt;GUID&gt;8727b9b0-2103-4a39-b5b2-8538a8e312e1&lt;/GUID&gt;&lt;Name /&gt;&lt;IsSelected&gt;true&lt;/IsSelected&gt;&lt;Description&gt;If I exceed my quota in both scratch and home I will not be able to login to Iridis;&lt;/Description&gt;&lt;Key&gt;2&lt;/Key&gt;&lt;IsAnswer&gt;false&lt;/IsAnswer&gt;&lt;SubChoiceData&gt;&lt;SubChoices&gt;&lt;SubChoice&gt;&lt;NumVotes&gt;2&lt;/NumVotes&gt;&lt;PercentageOfVotesCast&gt;25&lt;/PercentageOfVotesCast&gt;&lt;PercentageOfVotesCastAsString&gt;25%&lt;/PercentageOfVotesCastAsString&gt;&lt;PercentageOfVoters&gt;25&lt;/PercentageOfVoters&gt;&lt;PercentageOfVotersAsString&gt;25%&lt;/PercentageOfVotersAsString&gt;&lt;/SubChoice&gt;&lt;/SubChoices&gt;&lt;/SubChoiceData&gt;&lt;Score&gt;0&lt;/Score&gt;&lt;ChoiceRankings /&gt;&lt;AnswerSequenceNo&gt;0&lt;/AnswerSequenceNo&gt;&lt;/Choice&gt;&lt;Choice xsi:type=&quot;DiscreteChoice&quot;&gt;&lt;GUID&gt;48815666-469b-4358-892f-b304e94eda39&lt;/GUID&gt;&lt;Name /&gt;&lt;IsSelected&gt;true&lt;/IsSelected&gt;&lt;Description&gt;I can keep as many files as I want in my home directory as long as their total size is under 100GB;&lt;/Description&gt;&lt;Key&gt;3&lt;/Key&gt;&lt;IsAnswer&gt;false&lt;/IsAnswer&gt;&lt;SubChoiceData&gt;&lt;SubChoices&gt;&lt;SubChoice&gt;&lt;NumVotes&gt;2&lt;/NumVotes&gt;&lt;PercentageOfVotesCast&gt;25&lt;/PercentageOfVotesCast&gt;&lt;PercentageOfVotesCastAsString&gt;25%&lt;/PercentageOfVotesCastAsString&gt;&lt;PercentageOfVoters&gt;25&lt;/PercentageOfVoters&gt;&lt;PercentageOfVotersAsString&gt;25%&lt;/PercentageOfVotersAsString&gt;&lt;/SubChoice&gt;&lt;/SubChoices&gt;&lt;/SubChoiceData&gt;&lt;Score&gt;0&lt;/Score&gt;&lt;ChoiceRankings /&gt;&lt;AnswerSequenceNo&gt;0&lt;/AnswerSequenceNo&gt;&lt;/Choice&gt;&lt;Choice xsi:type=&quot;DiscreteChoice&quot;&gt;&lt;GUID&gt;7875749a-f559-42c6-848d-d4f1d4dd8230&lt;/GUID&gt;&lt;Name /&gt;&lt;IsSelected&gt;true&lt;/IsSelected&gt;&lt;Description&gt;I will get email notification when I am close to my quota;&lt;/Description&gt;&lt;Key&gt;4&lt;/Key&gt;&lt;IsAnswer&gt;false&lt;/IsAnswer&gt;&lt;SubChoiceData&gt;&lt;SubChoices&gt;&lt;SubChoice&gt;&lt;NumVotes&gt;3&lt;/NumVotes&gt;&lt;PercentageOfVotesCast&gt;37.5&lt;/PercentageOfVotesCast&gt;&lt;PercentageOfVotesCastAsString&gt;37.5%&lt;/PercentageOfVotesCastAsString&gt;&lt;PercentageOfVoters&gt;37.5&lt;/PercentageOfVoters&gt;&lt;PercentageOfVotersAsString&gt;37.5%&lt;/PercentageOfVotersAsString&gt;&lt;/SubChoice&gt;&lt;/SubChoices&gt;&lt;/SubChoiceData&gt;&lt;Score&gt;0&lt;/Score&gt;&lt;ChoiceRankings /&gt;&lt;AnswerSequenceNo&gt;0&lt;/AnswerSequenceNo&gt;&lt;/Choice&gt;&lt;Choice xsi:type=&quot;DiscreteChoice&quot;&gt;&lt;GUID&gt;e249f1ae-ea64-43b5-91bd-980a5ead817b&lt;/GUID&gt;&lt;Name /&gt;&lt;IsSelected&gt;true&lt;/IsSelected&gt;&lt;Description&gt;Once grace period is over, I need to shrink my files under quota to be able to use my allocation;&lt;/Description&gt;&lt;Key&gt;5&lt;/Key&gt;&lt;IsAnswer&gt;false&lt;/IsAnswer&gt;&lt;SubChoiceData&gt;&lt;SubChoices&gt;&lt;SubChoice&gt;&lt;NumVotes&gt;7&lt;/NumVotes&gt;&lt;PercentageOfVotesCast&gt;87.5&lt;/PercentageOfVotesCast&gt;&lt;PercentageOfVotesCastAsString&gt;87.5%&lt;/PercentageOfVotesCastAsString&gt;&lt;PercentageOfVoters&gt;87.5&lt;/PercentageOfVoters&gt;&lt;PercentageOfVotersAsString&gt;87.5%&lt;/PercentageOfVotersAsString&gt;&lt;/SubChoice&gt;&lt;/SubChoices&gt;&lt;/SubChoiceData&gt;&lt;Score&gt;0&lt;/Score&gt;&lt;ChoiceRankings /&gt;&lt;AnswerSequenceNo&gt;0&lt;/AnswerSequenceNo&gt;&lt;/Choice&gt;&lt;Choice xsi:type=&quot;DiscreteChoice&quot;&gt;&lt;GUID&gt;e1ca6bf5-1c09-4a32-92ab-a0e712b3efee&lt;/GUID&gt;&lt;Name /&gt;&lt;IsSelected&gt;true&lt;/IsSelected&gt;&lt;Description&gt;All Iridis storage is backed up: /home is backed up every day and /scratch - once per month;&lt;/Description&gt;&lt;Key&gt;6&lt;/Key&gt;&lt;IsAnswer&gt;false&lt;/IsAnswer&gt;&lt;SubChoiceData&gt;&lt;SubChoices&gt;&lt;SubChoice&gt;&lt;NumVotes&gt;0&lt;/NumVotes&gt;&lt;PercentageOfVotesCast&gt;0&lt;/PercentageOfVotesCast&gt;&lt;PercentageOfVotesCastAsString&gt;0%&lt;/PercentageOfVotesCastAsString&gt;&lt;PercentageOfVoters&gt;0&lt;/PercentageOfVoters&gt;&lt;PercentageOfVotersAsString&gt;0%&lt;/PercentageOfVotersAsString&gt;&lt;/SubChoice&gt;&lt;/SubChoices&gt;&lt;/SubChoiceData&gt;&lt;Score&gt;0&lt;/Score&gt;&lt;ChoiceRankings /&gt;&lt;AnswerSequenceNo&gt;0&lt;/AnswerSequenceNo&gt;&lt;/Choice&gt;&lt;/Choices&gt;&lt;HasData&gt;true&lt;/HasData&gt;&lt;MasterQuestionNumSubChoices&gt;0&lt;/MasterQuestionNumSubChoices&gt;&lt;TimeOpenMS&gt;99593&lt;/TimeOpenMS&gt;&lt;IsQuestionWeighted&gt;false&lt;/IsQuestionWeighted&gt;&lt;CorrectAnswerVotesNumber&gt;0&lt;/CorrectAnswerVotesNumber&gt;&lt;CorrectAnswerVotesPercent&gt;0&lt;/CorrectAnswerVotesPercent&gt;&lt;ReactorPollDetails&gt;&lt;MeetingId&gt;164979246&lt;/MeetingId&gt;&lt;SessionId&gt;14935&lt;/SessionId&gt;&lt;TenancyId&gt;6461&lt;/TenancyId&gt;&lt;LatestPollId&gt;20&lt;/LatestPollId&gt;&lt;/ReactorPollDetails&gt;&lt;Ranking&gt;false&lt;/Ranking&gt;&lt;MaxNumResponses&gt;6&lt;/MaxNumResponses&gt;&lt;MultipleChoiceSubTypeValue&gt;AnyOrder&lt;/MultipleChoiceSubTypeValue&gt;&lt;/MultipleChoiceQuestion&gt;"/>
  <p:tag name="RAWRESULTS" val="&lt;?xml version=&quot;1.0&quot; encoding=&quot;utf-8&quot;?&gt;&lt;ArrayOfResponse xmlns:xsi=&quot;http://www.w3.org/2001/XMLSchema-instance&quot; xmlns:xsd=&quot;http://www.w3.org/2001/XMLSchema&quot;&gt;&lt;Response&gt;&lt;Index&gt;0&lt;/Index&gt;&lt;SmartcardUID&gt;0&lt;/SmartcardUID&gt;&lt;Key&gt;KEY&lt;/Key&gt;&lt;Valid&gt;true&lt;/Valid&gt;&lt;TimeStamp&gt;0001-01-01T00:00:00&lt;/TimeStamp&gt;&lt;Value&gt;3&lt;/Value&gt;&lt;ValueAsPercentage&gt;37.500000&lt;/ValueAsPercentage&gt;&lt;ValueAsPercentageString&gt;37.5%&lt;/ValueAsPercentageString&gt;&lt;PersonId&gt;0&lt;/PersonId&gt;&lt;ResponseDelay&gt;0&lt;/ResponseDelay&gt;&lt;/Response&gt;&lt;Response&gt;&lt;Index&gt;1&lt;/Index&gt;&lt;SmartcardUID&gt;0&lt;/SmartcardUID&gt;&lt;Key&gt;KEY&lt;/Key&gt;&lt;Valid&gt;true&lt;/Valid&gt;&lt;TimeStamp&gt;0001-01-01T00:00:00&lt;/TimeStamp&gt;&lt;Value&gt;2&lt;/Value&gt;&lt;ValueAsPercentage&gt;25.000000&lt;/ValueAsPercentage&gt;&lt;ValueAsPercentageString&gt;25%&lt;/ValueAsPercentageString&gt;&lt;PersonId&gt;0&lt;/PersonId&gt;&lt;ResponseDelay&gt;0&lt;/ResponseDelay&gt;&lt;/Response&gt;&lt;Response&gt;&lt;Index&gt;2&lt;/Index&gt;&lt;SmartcardUID&gt;0&lt;/SmartcardUID&gt;&lt;Key&gt;KEY&lt;/Key&gt;&lt;Valid&gt;true&lt;/Valid&gt;&lt;TimeStamp&gt;0001-01-01T00:00:00&lt;/TimeStamp&gt;&lt;Value&gt;2&lt;/Value&gt;&lt;ValueAsPercentage&gt;25.000000&lt;/ValueAsPercentage&gt;&lt;ValueAsPercentageString&gt;25%&lt;/ValueAsPercentageString&gt;&lt;PersonId&gt;0&lt;/PersonId&gt;&lt;ResponseDelay&gt;0&lt;/ResponseDelay&gt;&lt;/Response&gt;&lt;Response&gt;&lt;Index&gt;3&lt;/Index&gt;&lt;SmartcardUID&gt;0&lt;/SmartcardUID&gt;&lt;Key&gt;KEY&lt;/Key&gt;&lt;Valid&gt;true&lt;/Valid&gt;&lt;TimeStamp&gt;0001-01-01T00:00:00&lt;/TimeStamp&gt;&lt;Value&gt;3&lt;/Value&gt;&lt;ValueAsPercentage&gt;37.500000&lt;/ValueAsPercentage&gt;&lt;ValueAsPercentageString&gt;37.5%&lt;/ValueAsPercentageString&gt;&lt;PersonId&gt;0&lt;/PersonId&gt;&lt;ResponseDelay&gt;0&lt;/ResponseDelay&gt;&lt;/Response&gt;&lt;Response&gt;&lt;Index&gt;4&lt;/Index&gt;&lt;SmartcardUID&gt;0&lt;/SmartcardUID&gt;&lt;Key&gt;KEY&lt;/Key&gt;&lt;Valid&gt;true&lt;/Valid&gt;&lt;TimeStamp&gt;0001-01-01T00:00:00&lt;/TimeStamp&gt;&lt;Value&gt;7&lt;/Value&gt;&lt;ValueAsPercentage&gt;87.500000&lt;/ValueAsPercentage&gt;&lt;ValueAsPercentageString&gt;87.5%&lt;/ValueAsPercentageString&gt;&lt;PersonId&gt;0&lt;/PersonId&gt;&lt;ResponseDelay&gt;0&lt;/ResponseDelay&gt;&lt;/Response&gt;&lt;Response&gt;&lt;Index&gt;5&lt;/Index&gt;&lt;SmartcardUID&gt;0&lt;/SmartcardUID&gt;&lt;Key&gt;KEY&lt;/Key&gt;&lt;Valid&gt;true&lt;/Valid&gt;&lt;TimeStamp&gt;0001-01-01T00:00:00&lt;/TimeStamp&gt;&lt;Value&gt;0&lt;/Value&gt;&lt;ValueAsPercentage&gt;0.000000&lt;/ValueAsPercentage&gt;&lt;ValueAsPercentageString&gt;0%&lt;/ValueAsPercentageString&gt;&lt;PersonId&gt;0&lt;/PersonId&gt;&lt;ResponseDelay&gt;0&lt;/ResponseDelay&gt;&lt;/Response&gt;&lt;/ArrayOfResponse&gt;"/>
  <p:tag name="LASTMODE" val="&lt;?xml version=&quot;1.0&quot; encoding=&quot;utf-8&quot;?&gt;&lt;int&gt;7&lt;/int&gt;"/>
  <p:tag name="SEQUENCECOUNT" val="&lt;?xml version=&quot;1.0&quot; encoding=&quot;utf-8&quot;?&gt;&lt;int&gt;67&lt;/int&gt;"/>
  <p:tag name="MEETOO" val="f58b8890-547a-4dad-ae41-5a37860e41a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UBTITLE" val="Subtitle"/>
  <p:tag name="QUESTIONGUID" val="a5e84daf-38a5-49f0-8df7-cc666e5c39b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bc3f246d-1b35-4814-8db5-8cac0c392af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QUESTIONGUID" val="a5e84daf-38a5-49f0-8df7-cc666e5c39bd"/>
  <p:tag name="DESELECT" val="&lt;?xml version=&quot;1.0&quot; encoding=&quot;utf-8&quot;?&gt;&lt;ShapeEvent xmlns:xsi=&quot;http://www.w3.org/2001/XMLSchema-instance&quot; xmlns:xsd=&quot;http://www.w3.org/2001/XMLSchema&quot;&gt;&lt;Event&gt;SizePlaceholder&lt;/Event&gt;&lt;Arguments /&gt;&lt;/ShapeEvent&gt;"/>
  <p:tag name="SHAPEDETAILS" val="&lt;?xml version=&quot;1.0&quot; encoding=&quot;utf-8&quot;?&gt;&lt;ShapeDetails xmlns:xsi=&quot;http://www.w3.org/2001/XMLSchema-instance&quot; xmlns:xsd=&quot;http://www.w3.org/2001/XMLSchema&quot;&gt;&lt;GUID&gt;4d5e9bb9-d509-484f-8f83-f483405d1bb3&lt;/GUID&gt;&lt;Name /&gt;&lt;ScreenPosition&gt;BottomRight&lt;/ScreenPosition&gt;&lt;BorderThickness&gt;10&lt;/BorderThickness&gt;&lt;Top&gt;111.2422&lt;/Top&gt;&lt;Left&gt;39.8554344&lt;/Left&gt;&lt;Height&gt;354.078033&lt;/Height&gt;&lt;Width&gt;652.1556&lt;/Width&gt;&lt;/ShapeDetails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a5e84daf-38a5-49f0-8df7-cc666e5c39b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a5e84daf-38a5-49f0-8df7-cc666e5c39b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a5e84daf-38a5-49f0-8df7-cc666e5c39b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a5e84daf-38a5-49f0-8df7-cc666e5c39b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a5e84daf-38a5-49f0-8df7-cc666e5c39b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a5e84daf-38a5-49f0-8df7-cc666e5c39b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a5e84daf-38a5-49f0-8df7-cc666e5c39bd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a5e84daf-38a5-49f0-8df7-cc666e5c39b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a5e84daf-38a5-49f0-8df7-cc666e5c39b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bc3f246d-1b35-4814-8db5-8cac0c392af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a5e84daf-38a5-49f0-8df7-cc666e5c39b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a5e84daf-38a5-49f0-8df7-cc666e5c39b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a5e84daf-38a5-49f0-8df7-cc666e5c39b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Bars"/>
  <p:tag name="QUESTIONGUID" val="a5e84daf-38a5-49f0-8df7-cc666e5c39bd"/>
  <p:tag name="SHAPEDETAILS" val="&lt;?xml version=&quot;1.0&quot; encoding=&quot;utf-8&quot;?&gt;&lt;ShapeDetails xmlns:xsi=&quot;http://www.w3.org/2001/XMLSchema-instance&quot; xmlns:xsd=&quot;http://www.w3.org/2001/XMLSchema&quot;&gt;&lt;GUID&gt;7a596f4c-a9a5-4935-8ec9-81fd9e29d252&lt;/GUID&gt;&lt;Name /&gt;&lt;ScreenPosition&gt;BottomRight&lt;/ScreenPosition&gt;&lt;BorderThickness&gt;10&lt;/BorderThickness&gt;&lt;Top&gt;490.796051&lt;/Top&gt;&lt;Left&gt;63.36622&lt;/Left&gt;&lt;Height&gt;17.4117317&lt;/Height&gt;&lt;Width&gt;573.8987&lt;/Width&gt;&lt;/ShapeDetails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CKWIDTH" val="&lt;?xml version=&quot;1.0&quot; encoding=&quot;utf-8&quot;?&gt;&lt;float&gt;0&lt;/float&gt;"/>
  <p:tag name="HASPERCENTTYPESHAPE" val="true"/>
  <p:tag name="SLIDETYPE" val="&lt;?xml version=&quot;1.0&quot; encoding=&quot;utf-8&quot;?&gt;&lt;SlideType&gt;Question&lt;/SlideType&gt;"/>
  <p:tag name="RESULTRENDERING" val="&lt;?xml version=&quot;1.0&quot; encoding=&quot;utf-8&quot;?&gt;&lt;DataRendering xmlns:xsi=&quot;http://www.w3.org/2001/XMLSchema-instance&quot; xmlns:xsd=&quot;http://www.w3.org/2001/XMLSchema&quot;&gt;&lt;GUID&gt;ceeb7c1c-80d8-4be3-aaf1-835dc8d58b73&lt;/GUID&gt;&lt;Name /&gt;&lt;ShowAverage&gt;false&lt;/ShowAverage&gt;&lt;DisplayType&gt;Bars&lt;/DisplayType&gt;&lt;DisplayNumbersAs&gt;Percentages&lt;/DisplayNumbersAs&gt;&lt;DecimalPlaces&gt;0&lt;/DecimalPlaces&gt;&lt;ShowResultsAxis&gt;false&lt;/ShowResultsAxis&gt;&lt;ShowRangeAxis&gt;true&lt;/ShowRangeAxis&gt;&lt;ShowTotal&gt;true&lt;/ShowTotal&gt;&lt;ShowResults&gt;true&lt;/ShowResults&gt;&lt;CalculatePercentageAs&gt;PercentagesOfVoters&lt;/CalculatePercentageAs&gt;&lt;IsBreakdown&gt;false&lt;/IsBreakdown&gt;&lt;ShowOverall&gt;true&lt;/ShowOverall&gt;&lt;AdjustDecimalPlacesIfNecessary&gt;true&lt;/AdjustDecimalPlacesIfNecessary&gt;&lt;AddDecimalPlaceIfRequired&gt;true&lt;/AddDecimalPlaceIfRequired&gt;&lt;NumberOfChoicesToDisplay&gt;10&lt;/NumberOfChoicesToDisplay&gt;&lt;/DataRendering&gt;"/>
  <p:tag name="SCORINGOPTIONS" val="&lt;?xml version=&quot;1.0&quot; encoding=&quot;utf-8&quot;?&gt;&lt;ScoringOptions xmlns:xsi=&quot;http://www.w3.org/2001/XMLSchema-instance&quot; xmlns:xsd=&quot;http://www.w3.org/2001/XMLSchema&quot;&gt;&lt;GUID&gt;e02bf368-876b-4919-9e9b-28198fbc2446&lt;/GUID&gt;&lt;Name /&gt;&lt;EnableScoring&gt;false&lt;/EnableScoring&gt;&lt;RevealAnswer&gt;true&lt;/RevealAnswer&gt;&lt;PointsForCorrectAnswer&gt;10&lt;/PointsForCorrectAnswer&gt;&lt;SpeedScoring&gt;false&lt;/SpeedScoring&gt;&lt;IsNumberOfCorrectAnswersShown&gt;false&lt;/IsNumberOfCorrectAnswersShown&gt;&lt;/ScoringOptions&gt;"/>
  <p:tag name="COUNTDOWNOPTIONS" val="&lt;?xml version=&quot;1.0&quot; encoding=&quot;utf-8&quot;?&gt;&lt;CountdownOptions xmlns:xsi=&quot;http://www.w3.org/2001/XMLSchema-instance&quot; xmlns:xsd=&quot;http://www.w3.org/2001/XMLSchema&quot;&gt;&lt;GUID&gt;62dedcf2-f95b-42e1-a854-bc15ac4f60a4&lt;/GUID&gt;&lt;Name /&gt;&lt;HasCountdown&gt;false&lt;/HasCountdown&gt;&lt;DoesCountdownClosePoll&gt;false&lt;/DoesCountdownClosePoll&gt;&lt;Length&gt;10&lt;/Length&gt;&lt;Value&gt;10&lt;/Value&gt;&lt;CountdownType&gt;Analogue&lt;/CountdownType&gt;&lt;Location&gt;&lt;GUID&gt;00000000-0000-0000-0000-000000000000&lt;/GUID&gt;&lt;Name /&gt;&lt;ScreenPosition&gt;BottomRight&lt;/ScreenPosition&gt;&lt;BorderThickness&gt;10&lt;/BorderThickness&gt;&lt;Top&gt;0&lt;/Top&gt;&lt;Left&gt;0&lt;/Left&gt;&lt;Height&gt;35&lt;/Height&gt;&lt;Width&gt;50&lt;/Width&gt;&lt;/Location&gt;&lt;/CountdownOptions&gt;"/>
  <p:tag name="VOTENOWOPTIONS" val="&lt;?xml version=&quot;1.0&quot; encoding=&quot;utf-8&quot;?&gt;&lt;VoteNowOptions xmlns:xsi=&quot;http://www.w3.org/2001/XMLSchema-instance&quot; xmlns:xsd=&quot;http://www.w3.org/2001/XMLSchema&quot;&gt;&lt;GUID&gt;a17bf2df-d122-42bd-a8b2-84e89e174d76&lt;/GUID&gt;&lt;Name /&gt;&lt;HasVoteNow&gt;true&lt;/HasVoteNow&gt;&lt;TextSingleDigit&gt;POLL OPEN&lt;/TextSingleDigit&gt;&lt;TextMultiDigit&gt;Enter Number(s) and Press Send&lt;/TextMultiDigit&gt;&lt;TextTextVote&gt;Enter Text and Press Send&lt;/TextTextVote&gt;&lt;LocationSingleDigit&gt;&lt;GUID&gt;00000000-0000-0000-0000-000000000000&lt;/GUID&gt;&lt;Name /&gt;&lt;ScreenPosition&gt;TopRight&lt;/ScreenPosition&gt;&lt;BorderThickness&gt;10&lt;/BorderThickness&gt;&lt;Top&gt;0&lt;/Top&gt;&lt;Left&gt;0&lt;/Left&gt;&lt;Height&gt;35&lt;/Height&gt;&lt;Width&gt;100&lt;/Width&gt;&lt;/LocationSingleDigit&gt;&lt;LocationMultiDigit&gt;&lt;GUID&gt;00000000-0000-0000-0000-000000000000&lt;/GUID&gt;&lt;Name /&gt;&lt;ScreenPosition&gt;TopRight&lt;/ScreenPosition&gt;&lt;BorderThickness&gt;10&lt;/BorderThickness&gt;&lt;Top&gt;0&lt;/Top&gt;&lt;Left&gt;0&lt;/Left&gt;&lt;Height&gt;35&lt;/Height&gt;&lt;Width&gt;100&lt;/Width&gt;&lt;/LocationMultiDigit&gt;&lt;LocationTextVote&gt;&lt;GUID&gt;00000000-0000-0000-0000-000000000000&lt;/GUID&gt;&lt;Name /&gt;&lt;ScreenPosition&gt;TopRight&lt;/ScreenPosition&gt;&lt;BorderThickness&gt;10&lt;/BorderThickness&gt;&lt;Top&gt;0&lt;/Top&gt;&lt;Left&gt;0&lt;/Left&gt;&lt;Height&gt;35&lt;/Height&gt;&lt;Width&gt;100&lt;/Width&gt;&lt;/LocationTextVote&gt;&lt;Shape&gt;msoShapeRectangle&lt;/Shape&gt;&lt;/VoteNowOptions&gt;"/>
  <p:tag name="SOUNDOPTIONS" val="&lt;?xml version=&quot;1.0&quot; encoding=&quot;utf-8&quot;?&gt;&lt;SoundOptions xmlns:xsi=&quot;http://www.w3.org/2001/XMLSchema-instance&quot; xmlns:xsd=&quot;http://www.w3.org/2001/XMLSchema&quot;&gt;&lt;GUID&gt;3ef5c708-2546-47b2-af57-40ba8e6e8915&lt;/GUID&gt;&lt;Name /&gt;&lt;PlaySound&gt;false&lt;/PlaySound&gt;&lt;CountdownSoundTag /&gt;&lt;PlayTimesUpSound&gt;false&lt;/PlayTimesUpSound&gt;&lt;TimesUpSoundTag /&gt;&lt;Loop&gt;true&lt;/Loop&gt;&lt;/SoundOptions&gt;"/>
  <p:tag name="QUESTIONDEFINITION" val="&lt;?xml version=&quot;1.0&quot; encoding=&quot;utf-8&quot;?&gt;&lt;MultipleChoiceQuestion xmlns:xsi=&quot;http://www.w3.org/2001/XMLSchema-instance&quot; xmlns:xsd=&quot;http://www.w3.org/2001/XMLSchema&quot;&gt;&lt;GUID&gt;10a2db1e-fb60-452a-a785-4327f54e210d&lt;/GUID&gt;&lt;Name /&gt;&lt;Text&gt;My job is single-threaded and requires 20GB of memory for about 10 hours.  Which pbs command/directive will garantee my job to complete?&lt;/Text&gt;&lt;SubChoiceDefinitions&gt;&lt;SubChoiceDefinition&gt;&lt;Name&gt;1st Choice&lt;/Name&gt;&lt;SubChoiceSourceReferences /&gt;&lt;/SubChoiceDefinition&gt;&lt;SubChoiceDefinition&gt;&lt;Name&gt;2nd Choice&lt;/Name&gt;&lt;SubChoiceSourceReferences /&gt;&lt;/SubChoiceDefinition&gt;&lt;SubChoiceDefinition&gt;&lt;Name&gt;3rd Choice&lt;/Name&gt;&lt;SubChoiceSourceReferences /&gt;&lt;/SubChoiceDefinition&gt;&lt;SubChoiceDefinition&gt;&lt;Name&gt;4th Choice&lt;/Name&gt;&lt;SubChoiceSourceReferences /&gt;&lt;/SubChoiceDefinition&gt;&lt;/SubChoiceDefinitions&gt;&lt;SubText&gt;Vote for up to 4 choices&lt;/SubText&gt;&lt;IndividualWeightingText /&gt;&lt;QuestionType&gt;MultipleChoice&lt;/QuestionType&gt;&lt;Source&gt;Handsets&lt;/Source&gt;&lt;Choices&gt;&lt;Choice xsi:type=&quot;DiscreteChoice&quot;&gt;&lt;GUID&gt;6fc4bdb2-bfb3-4f20-b731-f4914a03b212&lt;/GUID&gt;&lt;Name /&gt;&lt;IsSelected&gt;true&lt;/IsSelected&gt;&lt;Description&gt;#PBS –l walltime=10:00:00,pmem=20g&lt;/Description&gt;&lt;Key&gt;1&lt;/Key&gt;&lt;IsAnswer&gt;false&lt;/IsAnswer&gt;&lt;SubChoiceData&gt;&lt;SubChoices&gt;&lt;SubChoice&gt;&lt;NumVotes&gt;1&lt;/NumVotes&gt;&lt;PercentageOfVotesCast&gt;12.5&lt;/PercentageOfVotesCast&gt;&lt;PercentageOfVotesCastAsString&gt;12.5%&lt;/PercentageOfVotesCastAsString&gt;&lt;PercentageOfVoters&gt;12.5&lt;/PercentageOfVoters&gt;&lt;PercentageOfVotersAsString&gt;12.5%&lt;/PercentageOfVotersAsString&gt;&lt;/SubChoice&gt;&lt;/SubChoices&gt;&lt;/SubChoiceData&gt;&lt;Score&gt;0&lt;/Score&gt;&lt;ChoiceRankings /&gt;&lt;AnswerSequenceNo&gt;0&lt;/AnswerSequenceNo&gt;&lt;/Choice&gt;&lt;Choice xsi:type=&quot;DiscreteChoice&quot;&gt;&lt;GUID&gt;00975f41-1620-4c19-a644-dd6250312b92&lt;/GUID&gt;&lt;Name /&gt;&lt;IsSelected&gt;true&lt;/IsSelected&gt;&lt;Description&gt;qsub -l walltime=10:00:00,mem=20g&lt;/Description&gt;&lt;Key&gt;2&lt;/Key&gt;&lt;IsAnswer&gt;false&lt;/IsAnswer&gt;&lt;SubChoiceData&gt;&lt;SubChoices&gt;&lt;SubChoice&gt;&lt;NumVotes&gt;2&lt;/NumVotes&gt;&lt;PercentageOfVotesCast&gt;25&lt;/PercentageOfVotesCast&gt;&lt;PercentageOfVotesCastAsString&gt;25%&lt;/PercentageOfVotesCastAsString&gt;&lt;PercentageOfVoters&gt;25&lt;/PercentageOfVoters&gt;&lt;PercentageOfVotersAsString&gt;25%&lt;/PercentageOfVotersAsString&gt;&lt;/SubChoice&gt;&lt;/SubChoices&gt;&lt;/SubChoiceData&gt;&lt;Score&gt;0&lt;/Score&gt;&lt;ChoiceRankings /&gt;&lt;AnswerSequenceNo&gt;0&lt;/AnswerSequenceNo&gt;&lt;/Choice&gt;&lt;Choice xsi:type=&quot;DiscreteChoice&quot;&gt;&lt;GUID&gt;b632fb47-7c8b-4e74-ace4-1c361de0d6d6&lt;/GUID&gt;&lt;Name /&gt;&lt;IsSelected&gt;true&lt;/IsSelected&gt;&lt;Description&gt;#PBS -l nodes=1:ppn=6, walltime=12:00:00&lt;/Description&gt;&lt;Key&gt;3&lt;/Key&gt;&lt;IsAnswer&gt;false&lt;/IsAnswer&gt;&lt;SubChoiceData&gt;&lt;SubChoices&gt;&lt;SubChoice&gt;&lt;NumVotes&gt;5&lt;/NumVotes&gt;&lt;PercentageOfVotesCast&gt;62.5&lt;/PercentageOfVotesCast&gt;&lt;PercentageOfVotesCastAsString&gt;62.5%&lt;/PercentageOfVotesCastAsString&gt;&lt;PercentageOfVoters&gt;62.5&lt;/PercentageOfVoters&gt;&lt;PercentageOfVotersAsString&gt;62.5%&lt;/PercentageOfVotersAsString&gt;&lt;/SubChoice&gt;&lt;/SubChoices&gt;&lt;/SubChoiceData&gt;&lt;Score&gt;0&lt;/Score&gt;&lt;ChoiceRankings /&gt;&lt;AnswerSequenceNo&gt;0&lt;/AnswerSequenceNo&gt;&lt;/Choice&gt;&lt;Choice xsi:type=&quot;DiscreteChoice&quot;&gt;&lt;GUID&gt;7b013f2c-c7ce-4d16-b6f2-2f77d42f5e63&lt;/GUID&gt;&lt;Name /&gt;&lt;IsSelected&gt;true&lt;/IsSelected&gt;&lt;Description&gt;qsub -l nodes=1:ppn=16,walltime=10:00:00&lt;/Description&gt;&lt;Key&gt;4&lt;/Key&gt;&lt;IsAnswer&gt;false&lt;/IsAnswer&gt;&lt;SubChoiceData&gt;&lt;SubChoices&gt;&lt;SubChoice&gt;&lt;NumVotes&gt;3&lt;/NumVotes&gt;&lt;PercentageOfVotesCast&gt;37.5&lt;/PercentageOfVotesCast&gt;&lt;PercentageOfVotesCastAsString&gt;37.5%&lt;/PercentageOfVotesCastAsString&gt;&lt;PercentageOfVoters&gt;37.5&lt;/PercentageOfVoters&gt;&lt;PercentageOfVotersAsString&gt;37.5%&lt;/PercentageOfVotersAsString&gt;&lt;/SubChoice&gt;&lt;/SubChoices&gt;&lt;/SubChoiceData&gt;&lt;Score&gt;0&lt;/Score&gt;&lt;ChoiceRankings /&gt;&lt;AnswerSequenceNo&gt;0&lt;/AnswerSequenceNo&gt;&lt;/Choice&gt;&lt;/Choices&gt;&lt;HasData&gt;true&lt;/HasData&gt;&lt;MasterQuestionNumSubChoices&gt;0&lt;/MasterQuestionNumSubChoices&gt;&lt;TimeOpenMS&gt;113130&lt;/TimeOpenMS&gt;&lt;IsQuestionWeighted&gt;false&lt;/IsQuestionWeighted&gt;&lt;CorrectAnswerVotesNumber&gt;0&lt;/CorrectAnswerVotesNumber&gt;&lt;CorrectAnswerVotesPercent&gt;0&lt;/CorrectAnswerVotesPercent&gt;&lt;ReactorPollDetails&gt;&lt;MeetingId&gt;164979246&lt;/MeetingId&gt;&lt;SessionId&gt;14935&lt;/SessionId&gt;&lt;TenancyId&gt;6461&lt;/TenancyId&gt;&lt;LatestPollId&gt;22&lt;/LatestPollId&gt;&lt;/ReactorPollDetails&gt;&lt;Ranking&gt;false&lt;/Ranking&gt;&lt;MaxNumResponses&gt;4&lt;/MaxNumResponses&gt;&lt;MultipleChoiceSubTypeValue&gt;AnyOrder&lt;/MultipleChoiceSubTypeValue&gt;&lt;/MultipleChoiceQuestion&gt;"/>
  <p:tag name="RAWRESULTS" val="&lt;?xml version=&quot;1.0&quot; encoding=&quot;utf-8&quot;?&gt;&lt;ArrayOfResponse xmlns:xsi=&quot;http://www.w3.org/2001/XMLSchema-instance&quot; xmlns:xsd=&quot;http://www.w3.org/2001/XMLSchema&quot;&gt;&lt;Response&gt;&lt;Index&gt;0&lt;/Index&gt;&lt;SmartcardUID&gt;0&lt;/SmartcardUID&gt;&lt;Key&gt;KEY&lt;/Key&gt;&lt;Valid&gt;true&lt;/Valid&gt;&lt;TimeStamp&gt;0001-01-01T00:00:00&lt;/TimeStamp&gt;&lt;Value&gt;1&lt;/Value&gt;&lt;ValueAsPercentage&gt;12.500000&lt;/ValueAsPercentage&gt;&lt;ValueAsPercentageString&gt;12.5%&lt;/ValueAsPercentageString&gt;&lt;PersonId&gt;0&lt;/PersonId&gt;&lt;ResponseDelay&gt;0&lt;/ResponseDelay&gt;&lt;/Response&gt;&lt;Response&gt;&lt;Index&gt;1&lt;/Index&gt;&lt;SmartcardUID&gt;0&lt;/SmartcardUID&gt;&lt;Key&gt;KEY&lt;/Key&gt;&lt;Valid&gt;true&lt;/Valid&gt;&lt;TimeStamp&gt;0001-01-01T00:00:00&lt;/TimeStamp&gt;&lt;Value&gt;2&lt;/Value&gt;&lt;ValueAsPercentage&gt;25.000000&lt;/ValueAsPercentage&gt;&lt;ValueAsPercentageString&gt;25%&lt;/ValueAsPercentageString&gt;&lt;PersonId&gt;0&lt;/PersonId&gt;&lt;ResponseDelay&gt;0&lt;/ResponseDelay&gt;&lt;/Response&gt;&lt;Response&gt;&lt;Index&gt;2&lt;/Index&gt;&lt;SmartcardUID&gt;0&lt;/SmartcardUID&gt;&lt;Key&gt;KEY&lt;/Key&gt;&lt;Valid&gt;true&lt;/Valid&gt;&lt;TimeStamp&gt;0001-01-01T00:00:00&lt;/TimeStamp&gt;&lt;Value&gt;5&lt;/Value&gt;&lt;ValueAsPercentage&gt;62.500000&lt;/ValueAsPercentage&gt;&lt;ValueAsPercentageString&gt;62.5%&lt;/ValueAsPercentageString&gt;&lt;PersonId&gt;0&lt;/PersonId&gt;&lt;ResponseDelay&gt;0&lt;/ResponseDelay&gt;&lt;/Response&gt;&lt;Response&gt;&lt;Index&gt;3&lt;/Index&gt;&lt;SmartcardUID&gt;0&lt;/SmartcardUID&gt;&lt;Key&gt;KEY&lt;/Key&gt;&lt;Valid&gt;true&lt;/Valid&gt;&lt;TimeStamp&gt;0001-01-01T00:00:00&lt;/TimeStamp&gt;&lt;Value&gt;3&lt;/Value&gt;&lt;ValueAsPercentage&gt;37.500000&lt;/ValueAsPercentage&gt;&lt;ValueAsPercentageString&gt;37.5%&lt;/ValueAsPercentageString&gt;&lt;PersonId&gt;0&lt;/PersonId&gt;&lt;ResponseDelay&gt;0&lt;/ResponseDelay&gt;&lt;/Response&gt;&lt;/ArrayOfResponse&gt;"/>
  <p:tag name="LASTMODE" val="&lt;?xml version=&quot;1.0&quot; encoding=&quot;utf-8&quot;?&gt;&lt;int&gt;7&lt;/int&gt;"/>
  <p:tag name="SEQUENCECOUNT" val="&lt;?xml version=&quot;1.0&quot; encoding=&quot;utf-8&quot;?&gt;&lt;int&gt;98&lt;/int&gt;"/>
  <p:tag name="MEETOO" val="f58b8890-547a-4dad-ae41-5a37860e41a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UBTITLE" val="Subtitle"/>
  <p:tag name="QUESTIONGUID" val="45fcea06-6b85-4fc3-b1b4-81baf7d07ce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QUESTIONGUID" val="10a2db1e-fb60-452a-a785-4327f54e210d"/>
  <p:tag name="DESELECT" val="&lt;?xml version=&quot;1.0&quot; encoding=&quot;utf-8&quot;?&gt;&lt;ShapeEvent xmlns:xsi=&quot;http://www.w3.org/2001/XMLSchema-instance&quot; xmlns:xsd=&quot;http://www.w3.org/2001/XMLSchema&quot;&gt;&lt;Event&gt;SizePlaceholder&lt;/Event&gt;&lt;Arguments /&gt;&lt;/ShapeEvent&gt;"/>
  <p:tag name="SHAPEDETAILS" val="&lt;?xml version=&quot;1.0&quot; encoding=&quot;utf-8&quot;?&gt;&lt;ShapeDetails xmlns:xsi=&quot;http://www.w3.org/2001/XMLSchema-instance&quot; xmlns:xsd=&quot;http://www.w3.org/2001/XMLSchema&quot;&gt;&lt;GUID&gt;aec8dfaf-7b28-45d2-a30b-9b9068ff0c3a&lt;/GUID&gt;&lt;Name /&gt;&lt;ScreenPosition&gt;BottomRight&lt;/ScreenPosition&gt;&lt;BorderThickness&gt;10&lt;/BorderThickness&gt;&lt;Top&gt;185.752121&lt;/Top&gt;&lt;Left&gt;32.19819&lt;/Left&gt;&lt;Height&gt;245.544327&lt;/Height&gt;&lt;Width&gt;654.806152&lt;/Width&gt;&lt;/ShapeDetails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45fcea06-6b85-4fc3-b1b4-81baf7d07ceb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45fcea06-6b85-4fc3-b1b4-81baf7d07ceb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45fcea06-6b85-4fc3-b1b4-81baf7d07ce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bc3f246d-1b35-4814-8db5-8cac0c392af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45fcea06-6b85-4fc3-b1b4-81baf7d07ceb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45fcea06-6b85-4fc3-b1b4-81baf7d07ceb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45fcea06-6b85-4fc3-b1b4-81baf7d07ceb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45fcea06-6b85-4fc3-b1b4-81baf7d07ceb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45fcea06-6b85-4fc3-b1b4-81baf7d07ce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VotingKey"/>
  <p:tag name="QUESTIONGUID" val="bc3f246d-1b35-4814-8db5-8cac0c392af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hoiceText"/>
  <p:tag name="QUESTIONGUID" val="bc3f246d-1b35-4814-8db5-8cac0c392af0"/>
</p:tagLst>
</file>

<file path=ppt/theme/theme1.xml><?xml version="1.0" encoding="utf-8"?>
<a:theme xmlns:a="http://schemas.openxmlformats.org/drawingml/2006/main" name="uos_ppt__template">
  <a:themeElements>
    <a:clrScheme name="uos_ppt__template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">
      <a:majorFont>
        <a:latin typeface="Georgia"/>
        <a:ea typeface="MS PGothic"/>
        <a:cs typeface=""/>
      </a:majorFont>
      <a:minorFont>
        <a:latin typeface="Georgia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  <a:ea typeface="MS PGothic" pitchFamily="34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  <a:ea typeface="MS PGothic" pitchFamily="34" charset="-128"/>
            <a:cs typeface="Arial" charset="0"/>
          </a:defRPr>
        </a:defPPr>
      </a:lstStyle>
    </a:lnDef>
  </a:objectDefaults>
  <a:extraClrSchemeLst>
    <a:extraClrScheme>
      <a:clrScheme name="uos_ppt__template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UOS divider slide design">
  <a:themeElements>
    <a:clrScheme name="UOS divider slide design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 divider slide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  <a:ea typeface="MS PGothic" pitchFamily="34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  <a:ea typeface="MS PGothic" pitchFamily="34" charset="-128"/>
            <a:cs typeface="Arial" charset="0"/>
          </a:defRPr>
        </a:defPPr>
      </a:lstStyle>
    </a:lnDef>
  </a:objectDefaults>
  <a:extraClrSchemeLst>
    <a:extraClrScheme>
      <a:clrScheme name="UOS divider slide design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UOS full bleed image">
  <a:themeElements>
    <a:clrScheme name="UOS full bleed image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 full bleed imag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  <a:ea typeface="MS PGothic" pitchFamily="34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  <a:ea typeface="MS PGothic" pitchFamily="34" charset="-128"/>
            <a:cs typeface="Arial" charset="0"/>
          </a:defRPr>
        </a:defPPr>
      </a:lstStyle>
    </a:lnDef>
  </a:objectDefaults>
  <a:extraClrSchemeLst>
    <a:extraClrScheme>
      <a:clrScheme name="UOS full bleed image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soton_template</Template>
  <TotalTime>34181</TotalTime>
  <Words>3161</Words>
  <Application>Microsoft Office PowerPoint</Application>
  <PresentationFormat>On-screen Show (4:3)</PresentationFormat>
  <Paragraphs>668</Paragraphs>
  <Slides>71</Slides>
  <Notes>40</Notes>
  <HiddenSlides>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90" baseType="lpstr">
      <vt:lpstr>Arial Unicode MS</vt:lpstr>
      <vt:lpstr>ＭＳ Ｐゴシック</vt:lpstr>
      <vt:lpstr>ＭＳ Ｐゴシック</vt:lpstr>
      <vt:lpstr>Agency FB</vt:lpstr>
      <vt:lpstr>Arial</vt:lpstr>
      <vt:lpstr>Arial Narrow</vt:lpstr>
      <vt:lpstr>Bitstream Vera Sans Mono</vt:lpstr>
      <vt:lpstr>Consolas</vt:lpstr>
      <vt:lpstr>Courier New</vt:lpstr>
      <vt:lpstr>Fixed Miriam Transparent</vt:lpstr>
      <vt:lpstr>Georgia</vt:lpstr>
      <vt:lpstr>HE_TERMINAL</vt:lpstr>
      <vt:lpstr>Lucida Sans</vt:lpstr>
      <vt:lpstr>Miriam Fixed</vt:lpstr>
      <vt:lpstr>Times New Roman</vt:lpstr>
      <vt:lpstr>Wingdings</vt:lpstr>
      <vt:lpstr>uos_ppt__template</vt:lpstr>
      <vt:lpstr>UOS divider slide design</vt:lpstr>
      <vt:lpstr>UOS full bleed image</vt:lpstr>
      <vt:lpstr>Introduction to cluster computing on Iridis 5</vt:lpstr>
      <vt:lpstr> Administrative</vt:lpstr>
      <vt:lpstr>Tutorial Objectives</vt:lpstr>
      <vt:lpstr>Meetoo:  www.meetoo.com meeting ID: 169-283-231 </vt:lpstr>
      <vt:lpstr>PowerPoint Presentation</vt:lpstr>
      <vt:lpstr>HPC @ Southampton</vt:lpstr>
      <vt:lpstr>Anatomy of HPC cluster </vt:lpstr>
      <vt:lpstr>Iridis 5: components</vt:lpstr>
      <vt:lpstr>Cluster component - admin prospective</vt:lpstr>
      <vt:lpstr>Iridis 5 specifications</vt:lpstr>
      <vt:lpstr>PowerPoint Presentation</vt:lpstr>
      <vt:lpstr>Typical HPC problem…</vt:lpstr>
      <vt:lpstr>Why Linux?</vt:lpstr>
      <vt:lpstr>Linux on supercomputers</vt:lpstr>
      <vt:lpstr>Linux: brief history</vt:lpstr>
      <vt:lpstr>PowerPoint Presentation</vt:lpstr>
      <vt:lpstr>PowerPoint Presentation</vt:lpstr>
      <vt:lpstr>High-performance computing is really different. No matter what you have learned about coding, using HPC clusters takes a whole new skill set. </vt:lpstr>
      <vt:lpstr>Getting ready to roll</vt:lpstr>
      <vt:lpstr>know your neighbour!</vt:lpstr>
      <vt:lpstr>Using Iridis: Security</vt:lpstr>
      <vt:lpstr>Connecting to Iridis: SSH</vt:lpstr>
      <vt:lpstr>Do you have any experience with CLI?</vt:lpstr>
      <vt:lpstr>Lynda courses on Linux:</vt:lpstr>
      <vt:lpstr>Software Carpentry</vt:lpstr>
      <vt:lpstr>SSH client -  MobaXterm</vt:lpstr>
      <vt:lpstr>Login to Iridis</vt:lpstr>
      <vt:lpstr>MOTD= Message Of The Day</vt:lpstr>
      <vt:lpstr>What is a command shell?</vt:lpstr>
      <vt:lpstr>Linux SHELL</vt:lpstr>
      <vt:lpstr>Linux command</vt:lpstr>
      <vt:lpstr>Help!</vt:lpstr>
      <vt:lpstr>Exercise I</vt:lpstr>
      <vt:lpstr>Control Characters</vt:lpstr>
      <vt:lpstr>File structure</vt:lpstr>
      <vt:lpstr>Navigating the file system</vt:lpstr>
      <vt:lpstr>Starting from  /scratch/amanda,  which of the following commands could Amanda use to navigate to her home directory, which is /home/amanda? </vt:lpstr>
      <vt:lpstr>Wildcards</vt:lpstr>
      <vt:lpstr>Which of the following statements is TRUE:</vt:lpstr>
      <vt:lpstr>Connecting commands with pipes</vt:lpstr>
      <vt:lpstr>Redirection</vt:lpstr>
      <vt:lpstr>Using variables in bash</vt:lpstr>
      <vt:lpstr>Creating and editing files</vt:lpstr>
      <vt:lpstr>PowerPoint Presentation</vt:lpstr>
      <vt:lpstr>New user kit</vt:lpstr>
      <vt:lpstr>GTX1080TI node (pinkNN):   28 CPU cores (hyperthreaded), 128 GB, 4 GTX1080TI's</vt:lpstr>
      <vt:lpstr>GTX1080TI: Vital Statistics</vt:lpstr>
      <vt:lpstr>Iridis File System</vt:lpstr>
      <vt:lpstr>Filesystems:  Quota</vt:lpstr>
      <vt:lpstr>Which of the following statement is true:</vt:lpstr>
      <vt:lpstr>Software Environment Management - Modules</vt:lpstr>
      <vt:lpstr>How to use cluster?</vt:lpstr>
      <vt:lpstr>PowerPoint Presentation</vt:lpstr>
      <vt:lpstr>Jobs</vt:lpstr>
      <vt:lpstr>Job Management System</vt:lpstr>
      <vt:lpstr>Specifying job resources</vt:lpstr>
      <vt:lpstr>Job state – how to check it</vt:lpstr>
      <vt:lpstr>Job Submission: sbatch</vt:lpstr>
      <vt:lpstr>Job Submission: partitions</vt:lpstr>
      <vt:lpstr>Anatomy of a job script</vt:lpstr>
      <vt:lpstr>Anatomy of a job script</vt:lpstr>
      <vt:lpstr>Let’s try an Interactive Job:</vt:lpstr>
      <vt:lpstr>And now practice!</vt:lpstr>
      <vt:lpstr>Things to remember</vt:lpstr>
      <vt:lpstr>Which of the below Slurm commands will successfully run a job for me?</vt:lpstr>
      <vt:lpstr>Job Arrays</vt:lpstr>
      <vt:lpstr>Why won’t my job run?</vt:lpstr>
      <vt:lpstr>Few reminders…</vt:lpstr>
      <vt:lpstr>Tutorial Outcome</vt:lpstr>
      <vt:lpstr>Further training</vt:lpstr>
      <vt:lpstr>PowerPoint Presentation</vt:lpstr>
    </vt:vector>
  </TitlesOfParts>
  <Company>University of Southampton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cluster computing on Iridis 3</dc:title>
  <dc:creator>Elena Vataga</dc:creator>
  <cp:lastModifiedBy>Cave-Ayland C.I.</cp:lastModifiedBy>
  <cp:revision>451</cp:revision>
  <cp:lastPrinted>2018-07-09T11:24:10Z</cp:lastPrinted>
  <dcterms:created xsi:type="dcterms:W3CDTF">2010-11-05T11:54:50Z</dcterms:created>
  <dcterms:modified xsi:type="dcterms:W3CDTF">2018-07-10T11:30:13Z</dcterms:modified>
</cp:coreProperties>
</file>